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12" r:id="rId2"/>
    <p:sldId id="425" r:id="rId3"/>
    <p:sldId id="453" r:id="rId4"/>
    <p:sldId id="419" r:id="rId5"/>
    <p:sldId id="423" r:id="rId6"/>
    <p:sldId id="424" r:id="rId7"/>
    <p:sldId id="422" r:id="rId8"/>
    <p:sldId id="427" r:id="rId9"/>
    <p:sldId id="426" r:id="rId10"/>
    <p:sldId id="428" r:id="rId11"/>
    <p:sldId id="430" r:id="rId12"/>
    <p:sldId id="431" r:id="rId13"/>
    <p:sldId id="429" r:id="rId14"/>
    <p:sldId id="432" r:id="rId15"/>
    <p:sldId id="433" r:id="rId16"/>
    <p:sldId id="434" r:id="rId17"/>
    <p:sldId id="435" r:id="rId18"/>
    <p:sldId id="437" r:id="rId19"/>
    <p:sldId id="436" r:id="rId20"/>
    <p:sldId id="440" r:id="rId21"/>
    <p:sldId id="443" r:id="rId22"/>
    <p:sldId id="438" r:id="rId23"/>
    <p:sldId id="439" r:id="rId24"/>
    <p:sldId id="442" r:id="rId25"/>
    <p:sldId id="441" r:id="rId26"/>
    <p:sldId id="445" r:id="rId27"/>
    <p:sldId id="446" r:id="rId28"/>
    <p:sldId id="447" r:id="rId29"/>
    <p:sldId id="449" r:id="rId30"/>
    <p:sldId id="444" r:id="rId31"/>
    <p:sldId id="451" r:id="rId32"/>
    <p:sldId id="452" r:id="rId33"/>
    <p:sldId id="45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319F"/>
    <a:srgbClr val="3232E6"/>
    <a:srgbClr val="B533BF"/>
    <a:srgbClr val="BC5014"/>
    <a:srgbClr val="F917D9"/>
    <a:srgbClr val="C245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58" y="648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C350D39B-428F-49DD-B0CB-EA5BA00D1697}" type="slidenum">
              <a:rPr lang="en-AU" altLang="en-US" smtClean="0">
                <a:latin typeface="Comic Sans MS" pitchFamily="66" charset="0"/>
              </a:rPr>
              <a:pPr eaLnBrk="1" hangingPunct="1"/>
              <a:t>5</a:t>
            </a:fld>
            <a:endParaRPr lang="en-AU" altLang="en-US" smtClean="0">
              <a:latin typeface="Comic Sans MS" pitchFamily="66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4025" cy="3198813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946" y="4342191"/>
            <a:ext cx="5066109" cy="721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US" smtClean="0"/>
              <a:t>Very important equation - one that you need to remember</a:t>
            </a:r>
          </a:p>
          <a:p>
            <a:pPr eaLnBrk="1" hangingPunct="1"/>
            <a:endParaRPr lang="en-AU" altLang="en-US" smtClean="0"/>
          </a:p>
          <a:p>
            <a:pPr eaLnBrk="1" hangingPunct="1"/>
            <a:r>
              <a:rPr lang="en-AU" altLang="en-US" smtClean="0"/>
              <a:t>surely this should depend on the gas ? … No, as we’ll see soon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EBE72B7A-A366-44B4-869F-8E9FD3302F83}" type="slidenum">
              <a:rPr lang="en-AU" altLang="en-US" smtClean="0">
                <a:latin typeface="Comic Sans MS" pitchFamily="66" charset="0"/>
              </a:rPr>
              <a:pPr eaLnBrk="1" hangingPunct="1"/>
              <a:t>6</a:t>
            </a:fld>
            <a:endParaRPr lang="en-AU" altLang="en-US" smtClean="0">
              <a:latin typeface="Comic Sans MS" pitchFamily="66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4025" cy="319881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946" y="4342191"/>
            <a:ext cx="5066109" cy="721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US" smtClean="0"/>
              <a:t>Very important equation - one that you need to remember</a:t>
            </a:r>
          </a:p>
          <a:p>
            <a:pPr eaLnBrk="1" hangingPunct="1"/>
            <a:endParaRPr lang="en-AU" altLang="en-US" smtClean="0"/>
          </a:p>
          <a:p>
            <a:pPr eaLnBrk="1" hangingPunct="1"/>
            <a:r>
              <a:rPr lang="en-AU" altLang="en-US" smtClean="0"/>
              <a:t>surely this should depend on the gas ? … No, as we’ll see soon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0ECE3-B5E0-48D6-93B3-530E1324F7CA}" type="slidenum">
              <a:rPr lang="en-GB"/>
              <a:pPr/>
              <a:t>21</a:t>
            </a:fld>
            <a:endParaRPr lang="en-GB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Point out that C-C pi bond is really just one orbital, not two p lobes as shown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6.emf"/><Relationship Id="rId3" Type="http://schemas.openxmlformats.org/officeDocument/2006/relationships/image" Target="../media/image47.png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44.emf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245" y="152400"/>
            <a:ext cx="8881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Case in Point: Tetrahedral vs Octahedral Complexes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152400" y="838200"/>
            <a:ext cx="8686800" cy="274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As we have seen, a tetrahedron has no center of symmetry, and so orbitals in such symmetry cannot be </a:t>
            </a:r>
            <a:r>
              <a:rPr lang="en-US" altLang="en-US" sz="2000" b="1" i="1" dirty="0" err="1" smtClean="0">
                <a:solidFill>
                  <a:srgbClr val="87319F"/>
                </a:solidFill>
              </a:rPr>
              <a:t>gerade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 Hence the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-levels in a tetrahedral complex are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e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and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t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, with no ‘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g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’ for </a:t>
            </a:r>
            <a:r>
              <a:rPr lang="en-US" altLang="en-US" sz="2000" b="1" i="1" dirty="0" err="1" smtClean="0">
                <a:solidFill>
                  <a:srgbClr val="87319F"/>
                </a:solidFill>
              </a:rPr>
              <a:t>gerade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This largely overcomes the </a:t>
            </a:r>
            <a:r>
              <a:rPr lang="en-US" altLang="en-US" sz="2000" b="1" dirty="0" err="1" smtClean="0">
                <a:solidFill>
                  <a:srgbClr val="87319F"/>
                </a:solidFill>
              </a:rPr>
              <a:t>Laporte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selection rules (enabled by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-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p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mixing), so that tetrahedral complexes tend to be more intense in color than octahedral.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Thus, we see that dissolving CoCl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in water produces a pale pink solution of [Co(H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O)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6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]</a:t>
            </a:r>
            <a:r>
              <a:rPr lang="en-US" altLang="en-US" sz="2000" b="1" baseline="30000" dirty="0" smtClean="0">
                <a:solidFill>
                  <a:srgbClr val="87319F"/>
                </a:solidFill>
              </a:rPr>
              <a:t>2+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, but in alcohol tetrahedral [CoCl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(CH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CH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OH)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] forms, which is a very intense blue color. 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41003"/>
            <a:ext cx="4114800" cy="348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886200"/>
            <a:ext cx="2200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2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2047" y="152400"/>
            <a:ext cx="6600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Organometallic </a:t>
            </a:r>
            <a:r>
              <a:rPr lang="en-IN" sz="3200" b="1" dirty="0" smtClean="0">
                <a:solidFill>
                  <a:srgbClr val="B533BF"/>
                </a:solidFill>
              </a:rPr>
              <a:t>Compounds in Nature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5557" y="838200"/>
            <a:ext cx="4226527" cy="5663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Tx/>
              <a:buAutoNum type="alphaLcParenR" startAt="2"/>
            </a:pPr>
            <a:endParaRPr lang="en-US" altLang="en-US" sz="18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B533BF"/>
                </a:solidFill>
              </a:rPr>
              <a:t>Organometallic </a:t>
            </a:r>
            <a:r>
              <a:rPr lang="en-US" altLang="en-US" sz="2000" b="1" dirty="0" smtClean="0">
                <a:solidFill>
                  <a:srgbClr val="B533BF"/>
                </a:solidFill>
              </a:rPr>
              <a:t>chemistry has really been around for millions of years</a:t>
            </a:r>
          </a:p>
          <a:p>
            <a:pPr lvl="1"/>
            <a:endParaRPr lang="en-US" altLang="en-US" sz="1800" b="1" dirty="0" smtClean="0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1800" b="1" dirty="0" smtClean="0">
                <a:solidFill>
                  <a:srgbClr val="800080"/>
                </a:solidFill>
              </a:rPr>
              <a:t>a)	Naturally occurring </a:t>
            </a:r>
            <a:r>
              <a:rPr lang="en-US" altLang="en-US" sz="1800" b="1" dirty="0" err="1" smtClean="0">
                <a:solidFill>
                  <a:srgbClr val="800080"/>
                </a:solidFill>
              </a:rPr>
              <a:t>cobalimins</a:t>
            </a:r>
            <a:r>
              <a:rPr lang="en-US" altLang="en-US" sz="1800" b="1" dirty="0" smtClean="0">
                <a:solidFill>
                  <a:srgbClr val="800080"/>
                </a:solidFill>
              </a:rPr>
              <a:t> contain Co—C bonds</a:t>
            </a:r>
          </a:p>
          <a:p>
            <a:pPr lvl="1"/>
            <a:endParaRPr lang="en-US" altLang="en-US" sz="1800" b="1" dirty="0" smtClean="0">
              <a:solidFill>
                <a:srgbClr val="800080"/>
              </a:solidFill>
            </a:endParaRPr>
          </a:p>
          <a:p>
            <a:pPr lvl="1">
              <a:buFontTx/>
              <a:buNone/>
            </a:pPr>
            <a:r>
              <a:rPr lang="en-US" altLang="en-US" sz="1800" b="1" dirty="0" smtClean="0">
                <a:solidFill>
                  <a:srgbClr val="800080"/>
                </a:solidFill>
              </a:rPr>
              <a:t>b)	Vitamin B</a:t>
            </a:r>
            <a:r>
              <a:rPr lang="en-US" altLang="en-US" sz="1800" b="1" baseline="-25000" dirty="0" smtClean="0">
                <a:solidFill>
                  <a:srgbClr val="800080"/>
                </a:solidFill>
              </a:rPr>
              <a:t>12</a:t>
            </a:r>
            <a:r>
              <a:rPr lang="en-US" altLang="en-US" sz="1800" b="1" dirty="0" smtClean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36" y="1219200"/>
            <a:ext cx="47270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1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0706" y="152400"/>
            <a:ext cx="4482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Common Organic 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3" t="8789" b="49755"/>
          <a:stretch/>
        </p:blipFill>
        <p:spPr bwMode="auto">
          <a:xfrm>
            <a:off x="990600" y="1034900"/>
            <a:ext cx="3228045" cy="45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1" t="50513" b="8031"/>
          <a:stretch/>
        </p:blipFill>
        <p:spPr bwMode="auto">
          <a:xfrm>
            <a:off x="5251417" y="1001231"/>
            <a:ext cx="3124111" cy="457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6017567"/>
            <a:ext cx="654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 smtClean="0">
                <a:solidFill>
                  <a:srgbClr val="B533BF"/>
                </a:solidFill>
              </a:rPr>
              <a:t>Carbon Monoxide (CO) is also an important ligand</a:t>
            </a:r>
            <a:endParaRPr lang="en-IN" sz="2400" b="1" i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76200" y="1098470"/>
            <a:ext cx="89916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746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          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“eta-</a:t>
            </a: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x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” was originally developed to indicate how many </a:t>
            </a:r>
            <a:r>
              <a:rPr kumimoji="0" lang="en-US" b="1" i="1" u="sng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contiguous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 donor atoms of a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latin typeface="Symbol" panose="05050102010706020507" pitchFamily="18" charset="2"/>
                <a:ea typeface="Times New Roman" pitchFamily="18" charset="0"/>
                <a:cs typeface="Arial" pitchFamily="34" charset="0"/>
              </a:rPr>
              <a:t>p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-system were coordinated to a metal center.  </a:t>
            </a:r>
            <a:r>
              <a:rPr kumimoji="0" lang="en-US" b="1" i="1" u="sng" strike="noStrike" cap="none" normalizeH="0" baseline="0" dirty="0" err="1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Hapticity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 is another word used to describe the bonding mode of a ligand to a metal center.  An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latin typeface="Symbol" panose="05050102010706020507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kumimoji="0" lang="en-US" b="1" i="0" u="none" strike="noStrike" cap="none" normalizeH="0" baseline="3000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5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87319F"/>
                </a:solidFill>
                <a:effectLst/>
                <a:ea typeface="Times New Roman" pitchFamily="18" charset="0"/>
                <a:cs typeface="Arial" pitchFamily="34" charset="0"/>
              </a:rPr>
              <a:t>-cyclopentadienyl ligand, for example, has all five carbons of the ring bonding to the transition metal center.   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87319F"/>
              </a:solidFill>
              <a:effectLst/>
              <a:cs typeface="Arial" pitchFamily="34" charset="0"/>
            </a:endParaRPr>
          </a:p>
          <a:p>
            <a:pPr marL="0" marR="0" lvl="0" indent="27463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kumimoji="0" lang="en-US" sz="2400" b="1" i="1" u="none" strike="noStrike" cap="none" normalizeH="0" baseline="3000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values for all-carbon based ligands where the x value is odd usually indicate </a:t>
            </a:r>
            <a:r>
              <a:rPr kumimoji="0" lang="en-US" sz="1800" b="1" i="1" u="sng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anionic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carbon ligands (e.g.,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5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-Cp,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1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1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-allyl or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-allyl,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1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-CH=CH</a:t>
            </a:r>
            <a:r>
              <a:rPr lang="en-US" sz="2000" b="1" baseline="-25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).  The # of electrons donated (ionic method of electron counting) by the ligand is usually equal to </a:t>
            </a: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+ 1.  Even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 err="1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values usually indicate </a:t>
            </a:r>
            <a:r>
              <a:rPr kumimoji="0" lang="en-US" sz="1800" b="1" i="1" u="sng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neutral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carbon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p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-system ligands (e.g.,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6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</a:t>
            </a:r>
            <a:r>
              <a:rPr lang="en-US" sz="2000" b="1" baseline="-25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6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baseline="-25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6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-CH</a:t>
            </a:r>
            <a:r>
              <a:rPr lang="en-US" sz="2000" b="1" baseline="-25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=CH</a:t>
            </a:r>
            <a:r>
              <a:rPr lang="en-US" sz="2000" b="1" baseline="-25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-butadiene,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000" b="1" i="1" baseline="30000" dirty="0">
                <a:solidFill>
                  <a:srgbClr val="00B05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-cyclooctadiene).  The # of electrons donated by the ligand in the even (</a:t>
            </a: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neutral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 case is usually just equal to </a:t>
            </a: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18901"/>
              </p:ext>
            </p:extLst>
          </p:nvPr>
        </p:nvGraphicFramePr>
        <p:xfrm>
          <a:off x="225056" y="609600"/>
          <a:ext cx="857250" cy="731520"/>
        </p:xfrm>
        <a:graphic>
          <a:graphicData uri="http://schemas.openxmlformats.org/drawingml/2006/table">
            <a:tbl>
              <a:tblPr/>
              <a:tblGrid>
                <a:gridCol w="857250"/>
              </a:tblGrid>
              <a:tr h="6477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 err="1">
                          <a:latin typeface="Symbol"/>
                          <a:ea typeface="Times New Roman"/>
                        </a:rPr>
                        <a:t>h</a:t>
                      </a:r>
                      <a:r>
                        <a:rPr lang="en-US" sz="5400" i="1" baseline="30000" dirty="0" err="1">
                          <a:latin typeface="Times New Roman"/>
                          <a:ea typeface="Times New Roman"/>
                        </a:rPr>
                        <a:t>x</a:t>
                      </a:r>
                      <a:endParaRPr lang="en-US" sz="1200" baseline="30000" dirty="0"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495800"/>
            <a:ext cx="856781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557068" y="152400"/>
            <a:ext cx="403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Terminology: </a:t>
            </a:r>
            <a:r>
              <a:rPr lang="en-IN" sz="3200" b="1" dirty="0" err="1" smtClean="0">
                <a:solidFill>
                  <a:srgbClr val="B533BF"/>
                </a:solidFill>
              </a:rPr>
              <a:t>Hapticity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7953" y="152400"/>
            <a:ext cx="6908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Electron Counting: The 18 Electron Rule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72" y="990600"/>
            <a:ext cx="8735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Electron counting is an important tool to judge whether a given compound is 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stable or not.</a:t>
            </a:r>
            <a:endParaRPr lang="en-IN" sz="2000" b="1" dirty="0" smtClean="0">
              <a:solidFill>
                <a:srgbClr val="B533B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72" y="1721523"/>
            <a:ext cx="9173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You are familiar with the octet rule for the second row elements. The 18 electron 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rule is analogous formulation for transition elements (with many exceptions!).</a:t>
            </a:r>
            <a:endParaRPr lang="en-IN" sz="2000" b="1" dirty="0" smtClean="0">
              <a:solidFill>
                <a:srgbClr val="B533B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198" y="2667000"/>
            <a:ext cx="8709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 smtClean="0">
                <a:solidFill>
                  <a:srgbClr val="FF0000"/>
                </a:solidFill>
              </a:rPr>
              <a:t>For thermodynamically stable complexes, the number of ligands attached to a metal will be such that the sum of the </a:t>
            </a:r>
            <a:r>
              <a:rPr lang="en-IN" sz="2400" b="1" i="1" dirty="0" smtClean="0">
                <a:solidFill>
                  <a:srgbClr val="FF0000"/>
                </a:solidFill>
              </a:rPr>
              <a:t>number of electron donated by the ligands plus the valence electrons on the metal will be 18.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972" y="4495800"/>
            <a:ext cx="8922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Why 18? It is the maximum number of electrons that can be accommodated by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One {ns},  three {np}, and five {(n-1)d} orbitals.</a:t>
            </a:r>
            <a:endParaRPr lang="en-IN" sz="2000" b="1" dirty="0" smtClean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266" y="5821793"/>
            <a:ext cx="90660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i="1" dirty="0">
                <a:solidFill>
                  <a:srgbClr val="3232E6"/>
                </a:solidFill>
              </a:rPr>
              <a:t>Structures which have </a:t>
            </a:r>
            <a:r>
              <a:rPr lang="en-US" altLang="en-US" sz="2400" b="1" i="1" dirty="0" smtClean="0">
                <a:solidFill>
                  <a:srgbClr val="3232E6"/>
                </a:solidFill>
              </a:rPr>
              <a:t>less than 18 electrons are termed as “</a:t>
            </a:r>
            <a:r>
              <a:rPr lang="en-US" altLang="en-US" sz="2400" b="1" i="1" dirty="0" err="1" smtClean="0">
                <a:solidFill>
                  <a:srgbClr val="3232E6"/>
                </a:solidFill>
              </a:rPr>
              <a:t>coordinatively</a:t>
            </a:r>
            <a:r>
              <a:rPr lang="en-US" altLang="en-US" sz="2400" b="1" i="1" dirty="0" smtClean="0">
                <a:solidFill>
                  <a:srgbClr val="3232E6"/>
                </a:solidFill>
              </a:rPr>
              <a:t> unsaturated” (they have room for more ligand(s))</a:t>
            </a:r>
            <a:endParaRPr lang="en-US" altLang="en-US" sz="2400" b="1" i="1" dirty="0">
              <a:solidFill>
                <a:srgbClr val="3232E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266" y="5257800"/>
            <a:ext cx="9066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i="1" dirty="0">
                <a:solidFill>
                  <a:srgbClr val="3232E6"/>
                </a:solidFill>
              </a:rPr>
              <a:t>Structures which have this preferred count are </a:t>
            </a:r>
            <a:r>
              <a:rPr lang="en-US" altLang="en-US" sz="2400" b="1" i="1" dirty="0" smtClean="0">
                <a:solidFill>
                  <a:srgbClr val="3232E6"/>
                </a:solidFill>
              </a:rPr>
              <a:t>called electron-precise</a:t>
            </a:r>
            <a:r>
              <a:rPr lang="en-US" altLang="en-US" sz="2400" b="1" i="1" dirty="0">
                <a:solidFill>
                  <a:srgbClr val="3232E6"/>
                </a:solidFill>
              </a:rPr>
              <a:t>.</a:t>
            </a:r>
            <a:endParaRPr lang="en-US" altLang="en-US" sz="2400" b="1" i="1" dirty="0">
              <a:solidFill>
                <a:srgbClr val="323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7330" y="152400"/>
            <a:ext cx="632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Applicability of the 18 Electron Rule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72" y="1035784"/>
            <a:ext cx="8849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For early transition metals, 18-</a:t>
            </a:r>
            <a:r>
              <a:rPr lang="en-US" altLang="en-US" sz="2000" b="1" i="1" dirty="0">
                <a:solidFill>
                  <a:srgbClr val="87319F"/>
                </a:solidFill>
              </a:rPr>
              <a:t>e</a:t>
            </a:r>
            <a:r>
              <a:rPr lang="en-US" altLang="en-US" sz="2000" b="1" dirty="0">
                <a:solidFill>
                  <a:srgbClr val="87319F"/>
                </a:solidFill>
              </a:rPr>
              <a:t> is often unattainable for steric reasons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87319F"/>
                </a:solidFill>
              </a:rPr>
              <a:t>The required number of ligands would not fit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</a:p>
          <a:p>
            <a:pPr lvl="1"/>
            <a:endParaRPr lang="en-US" alt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For later transition metals, 16-</a:t>
            </a:r>
            <a:r>
              <a:rPr lang="en-US" altLang="en-US" sz="2000" b="1" i="1" dirty="0">
                <a:solidFill>
                  <a:srgbClr val="87319F"/>
                </a:solidFill>
              </a:rPr>
              <a:t>e</a:t>
            </a:r>
            <a:r>
              <a:rPr lang="en-US" altLang="en-US" sz="2000" b="1" dirty="0">
                <a:solidFill>
                  <a:srgbClr val="87319F"/>
                </a:solidFill>
              </a:rPr>
              <a:t> is often quite stable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In </a:t>
            </a:r>
            <a:r>
              <a:rPr lang="en-US" altLang="en-US" sz="2000" b="1" dirty="0">
                <a:solidFill>
                  <a:srgbClr val="87319F"/>
                </a:solidFill>
              </a:rPr>
              <a:t>particular for square-planar </a:t>
            </a:r>
            <a:r>
              <a:rPr lang="en-US" altLang="en-US" sz="2000" b="1" i="1" dirty="0">
                <a:solidFill>
                  <a:srgbClr val="87319F"/>
                </a:solidFill>
              </a:rPr>
              <a:t>d</a:t>
            </a:r>
            <a:r>
              <a:rPr lang="en-US" altLang="en-US" sz="2000" b="1" baseline="30000" dirty="0">
                <a:solidFill>
                  <a:srgbClr val="87319F"/>
                </a:solidFill>
              </a:rPr>
              <a:t>8</a:t>
            </a:r>
            <a:r>
              <a:rPr lang="en-US" altLang="en-US" sz="2000" b="1" dirty="0">
                <a:solidFill>
                  <a:srgbClr val="87319F"/>
                </a:solidFill>
              </a:rPr>
              <a:t> complexes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198" y="3066871"/>
            <a:ext cx="8709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 smtClean="0">
                <a:solidFill>
                  <a:srgbClr val="FF0000"/>
                </a:solidFill>
              </a:rPr>
              <a:t>While there are many exceptions, we will focus on systems where</a:t>
            </a:r>
          </a:p>
          <a:p>
            <a:r>
              <a:rPr lang="en-IN" sz="2400" b="1" i="1" dirty="0">
                <a:solidFill>
                  <a:srgbClr val="FF0000"/>
                </a:solidFill>
              </a:rPr>
              <a:t>t</a:t>
            </a:r>
            <a:r>
              <a:rPr lang="en-IN" sz="2400" b="1" i="1" dirty="0" smtClean="0">
                <a:solidFill>
                  <a:srgbClr val="FF0000"/>
                </a:solidFill>
              </a:rPr>
              <a:t>he 18 electron rule can be applied to understand structure/reactivity.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4547" y="5206425"/>
            <a:ext cx="4354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rgbClr val="3232E6"/>
                </a:solidFill>
              </a:rPr>
              <a:t>How to count electrons?</a:t>
            </a:r>
            <a:endParaRPr lang="en-IN" sz="3200" b="1" i="1" dirty="0" smtClean="0">
              <a:solidFill>
                <a:srgbClr val="323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0418" y="152400"/>
            <a:ext cx="558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Methods for Counting Electrons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72" y="1035784"/>
            <a:ext cx="8849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First method is called “ionic method” which considers charges on the metal ion and ligands in order to calculate the number of electrons.</a:t>
            </a:r>
          </a:p>
          <a:p>
            <a:pPr lvl="1"/>
            <a:endParaRPr lang="en-US" alt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Second method is called “neutral atom method”.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311" y="2514600"/>
            <a:ext cx="770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 smtClean="0">
                <a:solidFill>
                  <a:srgbClr val="FF0000"/>
                </a:solidFill>
              </a:rPr>
              <a:t>We will follow only the ionic method to avoid any confusion</a:t>
            </a:r>
            <a:endParaRPr lang="en-IN" sz="24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72" y="3429000"/>
            <a:ext cx="89136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87319F"/>
                </a:solidFill>
              </a:rPr>
              <a:t>Determine the oxidation state of the transition metal center(s) and the metal centers resulting </a:t>
            </a:r>
            <a:r>
              <a:rPr lang="en-US" sz="2000" b="1" i="1" dirty="0">
                <a:solidFill>
                  <a:srgbClr val="87319F"/>
                </a:solidFill>
              </a:rPr>
              <a:t>d</a:t>
            </a:r>
            <a:r>
              <a:rPr lang="en-US" sz="2000" b="1" dirty="0">
                <a:solidFill>
                  <a:srgbClr val="87319F"/>
                </a:solidFill>
              </a:rPr>
              <a:t>-electron count.  To do this one must</a:t>
            </a:r>
            <a:r>
              <a:rPr lang="en-US" sz="2000" b="1" dirty="0" smtClean="0">
                <a:solidFill>
                  <a:srgbClr val="87319F"/>
                </a:solidFill>
              </a:rPr>
              <a:t>:</a:t>
            </a:r>
          </a:p>
          <a:p>
            <a:pPr>
              <a:defRPr/>
            </a:pPr>
            <a:endParaRPr lang="en-US" sz="2000" b="1" dirty="0">
              <a:solidFill>
                <a:srgbClr val="87319F"/>
              </a:solidFill>
            </a:endParaRPr>
          </a:p>
          <a:p>
            <a:pPr lvl="1">
              <a:defRPr/>
            </a:pPr>
            <a:r>
              <a:rPr lang="en-US" sz="2000" b="1" dirty="0">
                <a:solidFill>
                  <a:srgbClr val="87319F"/>
                </a:solidFill>
              </a:rPr>
              <a:t>a)   note any overall charge on the metal complex</a:t>
            </a:r>
          </a:p>
          <a:p>
            <a:pPr lvl="1">
              <a:defRPr/>
            </a:pPr>
            <a:r>
              <a:rPr lang="en-US" sz="2000" b="1" dirty="0">
                <a:solidFill>
                  <a:srgbClr val="87319F"/>
                </a:solidFill>
              </a:rPr>
              <a:t>b)   know the charges of the ligands bound to the metal </a:t>
            </a:r>
            <a:br>
              <a:rPr lang="en-US" sz="2000" b="1" dirty="0">
                <a:solidFill>
                  <a:srgbClr val="87319F"/>
                </a:solidFill>
              </a:rPr>
            </a:br>
            <a:r>
              <a:rPr lang="en-US" sz="2000" b="1" dirty="0">
                <a:solidFill>
                  <a:srgbClr val="87319F"/>
                </a:solidFill>
              </a:rPr>
              <a:t>       center (ionic ligand method)</a:t>
            </a:r>
          </a:p>
          <a:p>
            <a:pPr lvl="1">
              <a:defRPr/>
            </a:pPr>
            <a:r>
              <a:rPr lang="en-US" sz="2000" b="1" dirty="0">
                <a:solidFill>
                  <a:srgbClr val="87319F"/>
                </a:solidFill>
              </a:rPr>
              <a:t>c)   know the number of electrons being donated to the metal </a:t>
            </a:r>
            <a:br>
              <a:rPr lang="en-US" sz="2000" b="1" dirty="0">
                <a:solidFill>
                  <a:srgbClr val="87319F"/>
                </a:solidFill>
              </a:rPr>
            </a:br>
            <a:r>
              <a:rPr lang="en-US" sz="2000" b="1" dirty="0">
                <a:solidFill>
                  <a:srgbClr val="87319F"/>
                </a:solidFill>
              </a:rPr>
              <a:t>      center from each ligand (ionic ligand method)</a:t>
            </a:r>
          </a:p>
          <a:p>
            <a:pPr>
              <a:defRPr/>
            </a:pPr>
            <a:endParaRPr 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2000" b="1" dirty="0">
                <a:solidFill>
                  <a:srgbClr val="87319F"/>
                </a:solidFill>
              </a:rPr>
              <a:t>Add up the electron counts for the metal center and ligands.</a:t>
            </a:r>
          </a:p>
        </p:txBody>
      </p:sp>
    </p:spTree>
    <p:extLst>
      <p:ext uri="{BB962C8B-B14F-4D97-AF65-F5344CB8AC3E}">
        <p14:creationId xmlns:p14="http://schemas.microsoft.com/office/powerpoint/2010/main" val="33624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9191" y="152400"/>
            <a:ext cx="762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Common Ligands and Electrons Contributed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55" y="737175"/>
            <a:ext cx="4610332" cy="59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838200"/>
            <a:ext cx="4191000" cy="594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</a:rPr>
              <a:t>Electron Counting</a:t>
            </a:r>
            <a:endParaRPr lang="en-US" altLang="ja-JP" sz="2000" b="1" dirty="0" smtClean="0">
              <a:solidFill>
                <a:srgbClr val="87319F"/>
              </a:solidFill>
            </a:endParaRPr>
          </a:p>
          <a:p>
            <a:pPr lvl="3"/>
            <a:endParaRPr lang="en-US" altLang="en-US" dirty="0" smtClean="0">
              <a:solidFill>
                <a:srgbClr val="FF0000"/>
              </a:solidFill>
            </a:endParaRPr>
          </a:p>
          <a:p>
            <a:pPr lvl="1">
              <a:buFontTx/>
              <a:buNone/>
            </a:pPr>
            <a:r>
              <a:rPr lang="en-US" altLang="en-US" sz="1800" b="1" dirty="0" smtClean="0">
                <a:solidFill>
                  <a:srgbClr val="800080"/>
                </a:solidFill>
              </a:rPr>
              <a:t>a) Common organometallic ligands are assigned an electron count and charge; those that are commonly ions are treated as such</a:t>
            </a:r>
          </a:p>
          <a:p>
            <a:pPr lvl="3"/>
            <a:endParaRPr lang="en-US" altLang="en-US" b="1" dirty="0" smtClean="0"/>
          </a:p>
          <a:p>
            <a:pPr lvl="1">
              <a:buFontTx/>
              <a:buNone/>
            </a:pPr>
            <a:r>
              <a:rPr lang="en-US" altLang="en-US" sz="1800" b="1" dirty="0" smtClean="0">
                <a:solidFill>
                  <a:srgbClr val="800080"/>
                </a:solidFill>
              </a:rPr>
              <a:t>b)	The overall charge on the complex must equal the total charge on ligands plus the charge on the metal; this helps determine d-electron count of metal</a:t>
            </a:r>
          </a:p>
          <a:p>
            <a:pPr lvl="3"/>
            <a:endParaRPr lang="en-US" altLang="en-US" b="1" dirty="0" smtClean="0"/>
          </a:p>
          <a:p>
            <a:pPr lvl="1">
              <a:buFontTx/>
              <a:buNone/>
            </a:pPr>
            <a:r>
              <a:rPr lang="en-US" altLang="en-US" sz="1800" b="1" dirty="0" smtClean="0">
                <a:solidFill>
                  <a:srgbClr val="800080"/>
                </a:solidFill>
              </a:rPr>
              <a:t>c)	Add up all electrons from metal d orbitals and ligands to find total e- count</a:t>
            </a:r>
          </a:p>
          <a:p>
            <a:pPr lvl="3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1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309" y="152400"/>
            <a:ext cx="8607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Varying </a:t>
            </a:r>
            <a:r>
              <a:rPr lang="en-IN" sz="3200" b="1" dirty="0" err="1" smtClean="0">
                <a:solidFill>
                  <a:srgbClr val="B533BF"/>
                </a:solidFill>
              </a:rPr>
              <a:t>Hapticity</a:t>
            </a:r>
            <a:r>
              <a:rPr lang="en-IN" sz="3200" b="1" dirty="0">
                <a:solidFill>
                  <a:srgbClr val="B533BF"/>
                </a:solidFill>
              </a:rPr>
              <a:t> </a:t>
            </a:r>
            <a:r>
              <a:rPr lang="en-IN" sz="3200" b="1" dirty="0" smtClean="0">
                <a:solidFill>
                  <a:srgbClr val="B533BF"/>
                </a:solidFill>
              </a:rPr>
              <a:t>= Varying Electron Contribution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07" y="1524000"/>
            <a:ext cx="8849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How do we get the cyclopentadienyl anion? How to understand its structure?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07" y="990600"/>
            <a:ext cx="8849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Consider the cyclopentadienyl anion.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8" y="2057400"/>
            <a:ext cx="7636382" cy="468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5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550" y="152400"/>
            <a:ext cx="731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Varying </a:t>
            </a:r>
            <a:r>
              <a:rPr lang="en-IN" sz="3200" b="1" dirty="0" err="1" smtClean="0">
                <a:solidFill>
                  <a:srgbClr val="B533BF"/>
                </a:solidFill>
              </a:rPr>
              <a:t>Hapticity</a:t>
            </a:r>
            <a:r>
              <a:rPr lang="en-IN" sz="3200" b="1" dirty="0" smtClean="0">
                <a:solidFill>
                  <a:srgbClr val="B533BF"/>
                </a:solidFill>
              </a:rPr>
              <a:t>: Cyclopentadienyl Anion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939" y="1093631"/>
            <a:ext cx="8824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accent2"/>
                </a:solidFill>
              </a:rPr>
              <a:t>Why is the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p</a:t>
            </a:r>
            <a:r>
              <a:rPr lang="en-US" altLang="en-US" sz="2000" b="1" i="1" dirty="0" err="1">
                <a:solidFill>
                  <a:schemeClr val="accent2"/>
                </a:solidFill>
              </a:rPr>
              <a:t>K</a:t>
            </a:r>
            <a:r>
              <a:rPr lang="en-US" altLang="en-US" sz="2000" b="1" i="1" baseline="-25000" dirty="0" err="1">
                <a:solidFill>
                  <a:schemeClr val="accent2"/>
                </a:solidFill>
              </a:rPr>
              <a:t>a</a:t>
            </a:r>
            <a:r>
              <a:rPr lang="en-US" altLang="en-US" sz="2000" b="1" dirty="0">
                <a:solidFill>
                  <a:schemeClr val="accent2"/>
                </a:solidFill>
              </a:rPr>
              <a:t> of </a:t>
            </a:r>
            <a:r>
              <a:rPr lang="en-US" altLang="en-US" sz="2000" b="1" dirty="0" err="1">
                <a:solidFill>
                  <a:schemeClr val="accent2"/>
                </a:solidFill>
              </a:rPr>
              <a:t>cyclopentadiene</a:t>
            </a:r>
            <a:r>
              <a:rPr lang="en-US" altLang="en-US" sz="2000" b="1" dirty="0">
                <a:solidFill>
                  <a:schemeClr val="accent2"/>
                </a:solidFill>
              </a:rPr>
              <a:t> so much lower than </a:t>
            </a:r>
            <a:r>
              <a:rPr lang="en-US" altLang="en-US" sz="2000" b="1" dirty="0" smtClean="0">
                <a:solidFill>
                  <a:schemeClr val="accent2"/>
                </a:solidFill>
              </a:rPr>
              <a:t>that </a:t>
            </a:r>
            <a:r>
              <a:rPr lang="en-US" altLang="en-US" sz="2000" b="1" dirty="0">
                <a:solidFill>
                  <a:schemeClr val="accent2"/>
                </a:solidFill>
              </a:rPr>
              <a:t>of ethane?</a:t>
            </a:r>
          </a:p>
        </p:txBody>
      </p:sp>
      <p:pic>
        <p:nvPicPr>
          <p:cNvPr id="8" name="Picture 3" descr="FG14_02-03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8607425" cy="361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939" y="1981200"/>
            <a:ext cx="45728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algn="l" rtl="0"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rgbClr val="0070C0"/>
                </a:solidFill>
              </a:rPr>
              <a:t>The conjugate base is aromatic</a:t>
            </a:r>
          </a:p>
        </p:txBody>
      </p:sp>
    </p:spTree>
    <p:extLst>
      <p:ext uri="{BB962C8B-B14F-4D97-AF65-F5344CB8AC3E}">
        <p14:creationId xmlns:p14="http://schemas.microsoft.com/office/powerpoint/2010/main" val="25288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309" y="152400"/>
            <a:ext cx="8607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Varying </a:t>
            </a:r>
            <a:r>
              <a:rPr lang="en-IN" sz="3200" b="1" dirty="0" err="1" smtClean="0">
                <a:solidFill>
                  <a:srgbClr val="B533BF"/>
                </a:solidFill>
              </a:rPr>
              <a:t>Hapticity</a:t>
            </a:r>
            <a:r>
              <a:rPr lang="en-IN" sz="3200" b="1" dirty="0">
                <a:solidFill>
                  <a:srgbClr val="B533BF"/>
                </a:solidFill>
              </a:rPr>
              <a:t> </a:t>
            </a:r>
            <a:r>
              <a:rPr lang="en-IN" sz="3200" b="1" dirty="0" smtClean="0">
                <a:solidFill>
                  <a:srgbClr val="B533BF"/>
                </a:solidFill>
              </a:rPr>
              <a:t>= Varying Electron Contribution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5" y="4419600"/>
            <a:ext cx="1876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t="16655" r="4311" b="16725"/>
          <a:stretch>
            <a:fillRect/>
          </a:stretch>
        </p:blipFill>
        <p:spPr bwMode="auto">
          <a:xfrm>
            <a:off x="147" y="914400"/>
            <a:ext cx="914400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0600" y="2033350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2 electron donor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2783682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4 electron donor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3850482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6 electron donor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0" y="4724400"/>
            <a:ext cx="2516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87319F"/>
                </a:solidFill>
              </a:rPr>
              <a:t>A molecule can have the</a:t>
            </a:r>
          </a:p>
          <a:p>
            <a:r>
              <a:rPr lang="en-IN" b="1" dirty="0" smtClean="0">
                <a:solidFill>
                  <a:srgbClr val="87319F"/>
                </a:solidFill>
              </a:rPr>
              <a:t>Same ligand in different </a:t>
            </a:r>
          </a:p>
          <a:p>
            <a:r>
              <a:rPr lang="en-IN" b="1" dirty="0" err="1" smtClean="0">
                <a:solidFill>
                  <a:srgbClr val="87319F"/>
                </a:solidFill>
              </a:rPr>
              <a:t>hapticities</a:t>
            </a:r>
            <a:r>
              <a:rPr lang="en-IN" b="1" dirty="0" smtClean="0">
                <a:solidFill>
                  <a:srgbClr val="87319F"/>
                </a:solidFill>
              </a:rPr>
              <a:t>. </a:t>
            </a:r>
            <a:endParaRPr lang="en-IN" b="1" dirty="0">
              <a:solidFill>
                <a:srgbClr val="87319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0" y="4271963"/>
            <a:ext cx="4269315" cy="25098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4650315" y="4271963"/>
            <a:ext cx="4269315" cy="25098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4937158" y="4267200"/>
            <a:ext cx="369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87319F"/>
                </a:solidFill>
              </a:rPr>
              <a:t>The allyl anion has similar attributes </a:t>
            </a:r>
            <a:endParaRPr lang="en-IN" b="1" dirty="0">
              <a:solidFill>
                <a:srgbClr val="87319F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0200" y="5186066"/>
            <a:ext cx="2865771" cy="132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78446" y="6473190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4 electron donor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9292" y="6471393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2 electron donor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4582" name="Picture 6" descr="Image result for allyl an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10" y="4572000"/>
            <a:ext cx="2797762" cy="51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4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0937" y="152400"/>
            <a:ext cx="476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Representative Values of </a:t>
            </a:r>
            <a:r>
              <a:rPr lang="en-US" sz="3200" b="1" dirty="0">
                <a:solidFill>
                  <a:srgbClr val="B533BF"/>
                </a:solidFill>
                <a:latin typeface="Symbol" pitchFamily="18" charset="2"/>
              </a:rPr>
              <a:t>e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836086" y="685800"/>
            <a:ext cx="7471955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400" u="sng" dirty="0" smtClean="0"/>
              <a:t>Transition</a:t>
            </a:r>
            <a:r>
              <a:rPr lang="en-US" sz="2400" dirty="0" smtClean="0"/>
              <a:t> </a:t>
            </a:r>
            <a:r>
              <a:rPr lang="en-US" sz="2000" dirty="0"/>
              <a:t>				</a:t>
            </a:r>
            <a:r>
              <a:rPr lang="en-US" sz="2000" dirty="0" smtClean="0"/>
              <a:t>	</a:t>
            </a:r>
            <a:r>
              <a:rPr lang="en-US" sz="2400" u="sng" dirty="0" err="1" smtClean="0"/>
              <a:t>ε</a:t>
            </a:r>
            <a:r>
              <a:rPr lang="en-US" sz="2400" u="sng" baseline="-25000" dirty="0" err="1" smtClean="0"/>
              <a:t>max</a:t>
            </a:r>
            <a:r>
              <a:rPr lang="en-US" sz="2400" u="sng" dirty="0" smtClean="0"/>
              <a:t> </a:t>
            </a:r>
            <a:r>
              <a:rPr lang="en-US" sz="2400" u="sng" dirty="0"/>
              <a:t>(M</a:t>
            </a:r>
            <a:r>
              <a:rPr lang="en-US" sz="2400" u="sng" baseline="30000" dirty="0">
                <a:sym typeface="Symbol" pitchFamily="18" charset="2"/>
              </a:rPr>
              <a:t></a:t>
            </a:r>
            <a:r>
              <a:rPr lang="en-US" sz="2400" u="sng" baseline="30000" dirty="0"/>
              <a:t>1</a:t>
            </a:r>
            <a:r>
              <a:rPr lang="en-US" sz="2400" u="sng" dirty="0">
                <a:sym typeface="Symbol" pitchFamily="18" charset="2"/>
              </a:rPr>
              <a:t>cm</a:t>
            </a:r>
            <a:r>
              <a:rPr lang="en-US" sz="2400" u="sng" baseline="30000" dirty="0">
                <a:sym typeface="Symbol" pitchFamily="18" charset="2"/>
              </a:rPr>
              <a:t></a:t>
            </a:r>
            <a:r>
              <a:rPr lang="en-US" sz="2400" u="sng" baseline="30000" dirty="0"/>
              <a:t>1</a:t>
            </a:r>
            <a:r>
              <a:rPr lang="en-US" sz="2400" u="sng" dirty="0" smtClean="0">
                <a:sym typeface="Symbol" pitchFamily="18" charset="2"/>
              </a:rPr>
              <a:t>)</a:t>
            </a: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000" i="1" dirty="0">
                <a:sym typeface="Symbol" pitchFamily="18" charset="2"/>
              </a:rPr>
              <a:t>Spin</a:t>
            </a:r>
            <a:r>
              <a:rPr lang="en-US" sz="2000" dirty="0">
                <a:sym typeface="Symbol" pitchFamily="18" charset="2"/>
              </a:rPr>
              <a:t> and </a:t>
            </a:r>
            <a:r>
              <a:rPr lang="en-US" sz="2000" i="1" dirty="0">
                <a:sym typeface="Symbol" pitchFamily="18" charset="2"/>
              </a:rPr>
              <a:t>Symmetry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i="1" dirty="0" smtClean="0">
                <a:sym typeface="Symbol" pitchFamily="18" charset="2"/>
              </a:rPr>
              <a:t>forbidden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"</a:t>
            </a:r>
            <a:r>
              <a:rPr lang="en-US" sz="2000" i="1" dirty="0">
                <a:sym typeface="Symbol" pitchFamily="18" charset="2"/>
              </a:rPr>
              <a:t>d-d</a:t>
            </a:r>
            <a:r>
              <a:rPr lang="en-US" sz="2000" dirty="0">
                <a:sym typeface="Symbol" pitchFamily="18" charset="2"/>
              </a:rPr>
              <a:t>" bands		 </a:t>
            </a:r>
            <a:r>
              <a:rPr lang="en-US" sz="2000" dirty="0" smtClean="0">
                <a:sym typeface="Symbol" pitchFamily="18" charset="2"/>
              </a:rPr>
              <a:t>       0.001 </a:t>
            </a:r>
            <a:r>
              <a:rPr lang="en-US" sz="2000" dirty="0">
                <a:sym typeface="Symbol" pitchFamily="18" charset="2"/>
              </a:rPr>
              <a:t>- 1 </a:t>
            </a:r>
          </a:p>
          <a:p>
            <a:endParaRPr lang="en-US" sz="2000" dirty="0" smtClean="0">
              <a:sym typeface="Symbol" pitchFamily="18" charset="2"/>
            </a:endParaRPr>
          </a:p>
          <a:p>
            <a:r>
              <a:rPr lang="en-US" sz="2000" i="1" dirty="0" smtClean="0">
                <a:sym typeface="Symbol" pitchFamily="18" charset="2"/>
              </a:rPr>
              <a:t>Spin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allowed</a:t>
            </a:r>
            <a:r>
              <a:rPr lang="en-US" sz="2000" dirty="0">
                <a:sym typeface="Symbol" pitchFamily="18" charset="2"/>
              </a:rPr>
              <a:t> and </a:t>
            </a:r>
            <a:r>
              <a:rPr lang="en-US" sz="2000" i="1" dirty="0">
                <a:sym typeface="Symbol" pitchFamily="18" charset="2"/>
              </a:rPr>
              <a:t>Symmetry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i="1" dirty="0" smtClean="0">
                <a:sym typeface="Symbol" pitchFamily="18" charset="2"/>
              </a:rPr>
              <a:t>forbidden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"</a:t>
            </a:r>
            <a:r>
              <a:rPr lang="en-US" sz="2000" i="1" dirty="0">
                <a:sym typeface="Symbol" pitchFamily="18" charset="2"/>
              </a:rPr>
              <a:t>d-d</a:t>
            </a:r>
            <a:r>
              <a:rPr lang="en-US" sz="2000" dirty="0">
                <a:sym typeface="Symbol" pitchFamily="18" charset="2"/>
              </a:rPr>
              <a:t>" bands  	   </a:t>
            </a:r>
            <a:r>
              <a:rPr lang="en-US" sz="2000" dirty="0" smtClean="0">
                <a:sym typeface="Symbol" pitchFamily="18" charset="2"/>
              </a:rPr>
              <a:t>      1 </a:t>
            </a:r>
            <a:r>
              <a:rPr lang="en-US" sz="2000" dirty="0">
                <a:sym typeface="Symbol" pitchFamily="18" charset="2"/>
              </a:rPr>
              <a:t>- </a:t>
            </a:r>
            <a:r>
              <a:rPr lang="en-US" sz="2000" dirty="0" smtClean="0">
                <a:sym typeface="Symbol" pitchFamily="18" charset="2"/>
              </a:rPr>
              <a:t>100</a:t>
            </a:r>
            <a:endParaRPr lang="en-US" sz="2000" dirty="0">
              <a:sym typeface="Symbol" pitchFamily="18" charset="2"/>
            </a:endParaRPr>
          </a:p>
          <a:p>
            <a:r>
              <a:rPr lang="en-US" sz="2000" dirty="0">
                <a:sym typeface="Symbol" pitchFamily="18" charset="2"/>
              </a:rPr>
              <a:t>					</a:t>
            </a:r>
            <a:endParaRPr lang="en-US" sz="2000" u="sng" baseline="30000" dirty="0" smtClean="0">
              <a:sym typeface="Symbol" pitchFamily="18" charset="2"/>
            </a:endParaRPr>
          </a:p>
          <a:p>
            <a:r>
              <a:rPr lang="en-US" sz="2000" i="1" dirty="0" smtClean="0">
                <a:sym typeface="Symbol" pitchFamily="18" charset="2"/>
              </a:rPr>
              <a:t>Spin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and </a:t>
            </a:r>
            <a:r>
              <a:rPr lang="en-US" sz="2000" i="1" dirty="0">
                <a:sym typeface="Symbol" pitchFamily="18" charset="2"/>
              </a:rPr>
              <a:t>Symmetry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allowed</a:t>
            </a: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CT bands</a:t>
            </a:r>
            <a:r>
              <a:rPr lang="en-US" sz="2000" dirty="0">
                <a:sym typeface="Symbol" pitchFamily="18" charset="2"/>
              </a:rPr>
              <a:t>	     </a:t>
            </a:r>
            <a:r>
              <a:rPr lang="en-US" sz="2000" dirty="0" smtClean="0">
                <a:sym typeface="Symbol" pitchFamily="18" charset="2"/>
              </a:rPr>
              <a:t>	    10</a:t>
            </a:r>
            <a:r>
              <a:rPr lang="en-US" sz="2000" baseline="30000" dirty="0" smtClean="0">
                <a:sym typeface="Symbol" pitchFamily="18" charset="2"/>
              </a:rPr>
              <a:t>3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- 5 x </a:t>
            </a:r>
            <a:r>
              <a:rPr lang="en-US" sz="2000" dirty="0" smtClean="0">
                <a:sym typeface="Symbol" pitchFamily="18" charset="2"/>
              </a:rPr>
              <a:t>10</a:t>
            </a:r>
            <a:r>
              <a:rPr lang="en-US" sz="2000" baseline="30000" dirty="0" smtClean="0">
                <a:sym typeface="Symbol" pitchFamily="18" charset="2"/>
              </a:rPr>
              <a:t>4</a:t>
            </a:r>
            <a:endParaRPr lang="en-US" u="sng" dirty="0">
              <a:sym typeface="Symbol" pitchFamily="18" charset="2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62000" y="2590800"/>
            <a:ext cx="7305675" cy="58501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6200" y="3810000"/>
            <a:ext cx="855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What are CT bands? </a:t>
            </a:r>
            <a:r>
              <a:rPr lang="en-IN" sz="2000" b="1" dirty="0">
                <a:solidFill>
                  <a:srgbClr val="B533BF"/>
                </a:solidFill>
              </a:rPr>
              <a:t>CT refers to Charge Transfer transitions which are both </a:t>
            </a:r>
            <a:endParaRPr lang="en-IN" sz="2000" b="1" dirty="0" smtClean="0">
              <a:solidFill>
                <a:srgbClr val="B533BF"/>
              </a:solidFill>
            </a:endParaRPr>
          </a:p>
          <a:p>
            <a:r>
              <a:rPr lang="en-IN" sz="2000" b="1" dirty="0" err="1" smtClean="0">
                <a:solidFill>
                  <a:srgbClr val="B533BF"/>
                </a:solidFill>
              </a:rPr>
              <a:t>Laporte</a:t>
            </a:r>
            <a:r>
              <a:rPr lang="en-IN" sz="2000" b="1" dirty="0" smtClean="0">
                <a:solidFill>
                  <a:srgbClr val="B533BF"/>
                </a:solidFill>
              </a:rPr>
              <a:t> </a:t>
            </a:r>
            <a:r>
              <a:rPr lang="en-IN" sz="2000" b="1" dirty="0">
                <a:solidFill>
                  <a:srgbClr val="B533BF"/>
                </a:solidFill>
              </a:rPr>
              <a:t>and Spin </a:t>
            </a:r>
            <a:r>
              <a:rPr lang="en-IN" sz="2000" b="1" dirty="0" smtClean="0">
                <a:solidFill>
                  <a:srgbClr val="B533BF"/>
                </a:solidFill>
              </a:rPr>
              <a:t>allowed </a:t>
            </a:r>
            <a:r>
              <a:rPr lang="en-IN" sz="2000" b="1" dirty="0">
                <a:solidFill>
                  <a:srgbClr val="B533BF"/>
                </a:solidFill>
              </a:rPr>
              <a:t>and hence are very intense</a:t>
            </a:r>
            <a:r>
              <a:rPr lang="en-IN" sz="2000" b="1" dirty="0" smtClean="0">
                <a:solidFill>
                  <a:srgbClr val="B533BF"/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009" y="5105400"/>
            <a:ext cx="9082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Certain complexes such as MnO</a:t>
            </a:r>
            <a:r>
              <a:rPr lang="en-IN" sz="2000" b="1" baseline="-25000" dirty="0" smtClean="0">
                <a:solidFill>
                  <a:srgbClr val="B533BF"/>
                </a:solidFill>
              </a:rPr>
              <a:t>4</a:t>
            </a:r>
            <a:r>
              <a:rPr lang="en-IN" sz="2000" b="1" baseline="30000" dirty="0" smtClean="0">
                <a:solidFill>
                  <a:srgbClr val="B533BF"/>
                </a:solidFill>
              </a:rPr>
              <a:t>-</a:t>
            </a:r>
            <a:r>
              <a:rPr lang="en-IN" sz="2000" b="1" dirty="0" smtClean="0">
                <a:solidFill>
                  <a:srgbClr val="B533BF"/>
                </a:solidFill>
              </a:rPr>
              <a:t>, CrO</a:t>
            </a:r>
            <a:r>
              <a:rPr lang="en-IN" sz="2000" b="1" baseline="-25000" dirty="0" smtClean="0">
                <a:solidFill>
                  <a:srgbClr val="B533BF"/>
                </a:solidFill>
              </a:rPr>
              <a:t>4</a:t>
            </a:r>
            <a:r>
              <a:rPr lang="en-IN" sz="2000" b="1" baseline="30000" dirty="0" smtClean="0">
                <a:solidFill>
                  <a:srgbClr val="B533BF"/>
                </a:solidFill>
              </a:rPr>
              <a:t>2-</a:t>
            </a:r>
            <a:r>
              <a:rPr lang="en-IN" sz="2000" b="1" dirty="0" smtClean="0">
                <a:solidFill>
                  <a:srgbClr val="B533BF"/>
                </a:solidFill>
              </a:rPr>
              <a:t> etc. are intensely coloured even 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though they have metal ions without electrons in the </a:t>
            </a:r>
            <a:r>
              <a:rPr lang="en-IN" sz="2000" b="1" i="1" dirty="0" smtClean="0">
                <a:solidFill>
                  <a:srgbClr val="B533BF"/>
                </a:solidFill>
              </a:rPr>
              <a:t>d</a:t>
            </a:r>
            <a:r>
              <a:rPr lang="en-IN" sz="2000" b="1" dirty="0" smtClean="0">
                <a:solidFill>
                  <a:srgbClr val="B533BF"/>
                </a:solidFill>
              </a:rPr>
              <a:t>-orbitals. The colour of these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complexes are not from </a:t>
            </a:r>
            <a:r>
              <a:rPr lang="en-IN" sz="2000" b="1" i="1" dirty="0" smtClean="0">
                <a:solidFill>
                  <a:srgbClr val="B533BF"/>
                </a:solidFill>
              </a:rPr>
              <a:t>d</a:t>
            </a:r>
            <a:r>
              <a:rPr lang="en-IN" sz="2000" b="1" dirty="0" smtClean="0">
                <a:solidFill>
                  <a:srgbClr val="B533BF"/>
                </a:solidFill>
              </a:rPr>
              <a:t>-</a:t>
            </a:r>
            <a:r>
              <a:rPr lang="en-IN" sz="2000" b="1" i="1" dirty="0" smtClean="0">
                <a:solidFill>
                  <a:srgbClr val="B533BF"/>
                </a:solidFill>
              </a:rPr>
              <a:t>d</a:t>
            </a:r>
            <a:r>
              <a:rPr lang="en-IN" sz="2000" b="1" dirty="0" smtClean="0">
                <a:solidFill>
                  <a:srgbClr val="B533BF"/>
                </a:solidFill>
              </a:rPr>
              <a:t> transitions, but from charge-transfer from ligand</a:t>
            </a:r>
          </a:p>
          <a:p>
            <a:r>
              <a:rPr lang="en-IN" sz="2000" b="1" dirty="0" smtClean="0">
                <a:solidFill>
                  <a:srgbClr val="B533BF"/>
                </a:solidFill>
              </a:rPr>
              <a:t>to metal orbitals (LMCT</a:t>
            </a:r>
            <a:r>
              <a:rPr lang="en-IN" sz="2000" b="1" dirty="0">
                <a:solidFill>
                  <a:srgbClr val="B533BF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2387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228600" y="1458754"/>
            <a:ext cx="87630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401888" marR="0" lvl="0" indent="-24018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Cationic 2e- donor:</a:t>
            </a:r>
            <a:r>
              <a:rPr lang="en-US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NO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+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nitrosyl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</a:p>
          <a:p>
            <a:pPr marL="2401888" marR="0" lvl="0" indent="-24018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339966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Neutral 2e- donors: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	PR</a:t>
            </a:r>
            <a:r>
              <a:rPr kumimoji="0" lang="en-US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(phosphines), CO (carbonyl), 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C=CR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(alkenes), RC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º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CR (alkynes, can also donate 4 e-), N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º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CR (nitriles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Anionic 2e- donors: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Cl</a:t>
            </a:r>
            <a:r>
              <a:rPr kumimoji="0" lang="en-US" b="1" i="0" u="none" strike="noStrike" cap="none" normalizeH="0" baseline="4000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(chloride), Br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(bromide), I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(iodide), CH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(methyl), CR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(alkyl), Ph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(phenyl), H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(hydride)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 following can also donate 4 e- if needed, but initially count them as 2e- donors (unless they are acting as bridging ligands):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OR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alkoxide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 SR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(thiolate), NR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(inorganic amide), PR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(phosphide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743200" marR="0" lvl="0" indent="-2743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Anionic 4e- donors: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C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5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(allyl), O</a:t>
            </a:r>
            <a:r>
              <a:rPr lang="en-US" sz="2000" b="1" baseline="30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(oxide), S</a:t>
            </a:r>
            <a:r>
              <a:rPr kumimoji="0" lang="en-US" sz="20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(sulfide), NR</a:t>
            </a:r>
            <a:r>
              <a:rPr lang="en-US" sz="2000" b="1" baseline="30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imido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 CR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sz="2000" b="1" baseline="30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alkylidene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en-US" sz="18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and from the previous list: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OR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alkoxide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 SR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(thiolate), NR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(inorganic amide), PR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401888" marR="0" lvl="0" indent="-24018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Anionic 6e- donors: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Cp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cyclopentadienyl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 N</a:t>
            </a:r>
            <a:r>
              <a:rPr lang="en-US" sz="2000" b="1" baseline="30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lang="en-US" b="1" baseline="40000" dirty="0" smtClean="0"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(nitride)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914400"/>
            <a:ext cx="513634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C00FF"/>
                </a:solidFill>
                <a:latin typeface="Arial" pitchFamily="34" charset="0"/>
                <a:cs typeface="Arial" pitchFamily="34" charset="0"/>
              </a:rPr>
              <a:t>Ionic Method</a:t>
            </a:r>
            <a:r>
              <a:rPr lang="en-US" sz="2400" b="1" dirty="0" smtClean="0">
                <a:solidFill>
                  <a:srgbClr val="CC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of electron-counting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264" y="152400"/>
            <a:ext cx="8871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Ligands, Charges and Number </a:t>
            </a:r>
            <a:r>
              <a:rPr lang="en-IN" sz="3200" b="1" dirty="0" smtClean="0">
                <a:solidFill>
                  <a:srgbClr val="B533BF"/>
                </a:solidFill>
              </a:rPr>
              <a:t>of Electrons Donated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29895" y="4416990"/>
            <a:ext cx="39421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Note the similarity to CO ligands...</a:t>
            </a:r>
            <a:endParaRPr lang="en-GB" b="1" dirty="0"/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79938" y="5321300"/>
            <a:ext cx="43877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>
                <a:latin typeface="Symbol" pitchFamily="18" charset="2"/>
              </a:rPr>
              <a:t>s</a:t>
            </a:r>
            <a:r>
              <a:rPr lang="en-GB" b="1" dirty="0"/>
              <a:t>-component: donation of C lone pair</a:t>
            </a:r>
          </a:p>
          <a:p>
            <a:endParaRPr lang="en-GB" b="1" dirty="0"/>
          </a:p>
          <a:p>
            <a:r>
              <a:rPr lang="en-GB" b="1" dirty="0">
                <a:latin typeface="Symbol" pitchFamily="18" charset="2"/>
              </a:rPr>
              <a:t>p</a:t>
            </a:r>
            <a:r>
              <a:rPr lang="en-GB" b="1" dirty="0"/>
              <a:t>-component: </a:t>
            </a:r>
            <a:r>
              <a:rPr lang="en-GB" b="1" dirty="0" err="1"/>
              <a:t>backbonding</a:t>
            </a:r>
            <a:r>
              <a:rPr lang="en-GB" b="1" dirty="0"/>
              <a:t> into CO </a:t>
            </a:r>
            <a:r>
              <a:rPr lang="en-GB" b="1" dirty="0">
                <a:latin typeface="Symbol" pitchFamily="18" charset="2"/>
              </a:rPr>
              <a:t>p</a:t>
            </a:r>
            <a:r>
              <a:rPr lang="en-GB" b="1" dirty="0"/>
              <a:t>*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785786" y="2858869"/>
            <a:ext cx="33665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Symbol" pitchFamily="18" charset="2"/>
              </a:rPr>
              <a:t>s</a:t>
            </a:r>
            <a:r>
              <a:rPr lang="en-GB" b="1" dirty="0"/>
              <a:t>-component:</a:t>
            </a:r>
          </a:p>
          <a:p>
            <a:pPr algn="ctr"/>
            <a:r>
              <a:rPr lang="en-GB" b="1" dirty="0" smtClean="0"/>
              <a:t>C-C </a:t>
            </a:r>
            <a:r>
              <a:rPr lang="en-GB" b="1" dirty="0" smtClean="0">
                <a:latin typeface="Symbol" pitchFamily="18" charset="2"/>
              </a:rPr>
              <a:t>p </a:t>
            </a:r>
            <a:r>
              <a:rPr lang="en-GB" b="1" dirty="0" smtClean="0">
                <a:latin typeface="Times New Roman"/>
                <a:cs typeface="Times New Roman"/>
              </a:rPr>
              <a:t>→ </a:t>
            </a:r>
            <a:r>
              <a:rPr lang="en-GB" b="1" dirty="0" smtClean="0"/>
              <a:t>empty </a:t>
            </a:r>
            <a:r>
              <a:rPr lang="en-GB" b="1" dirty="0"/>
              <a:t>metal orbital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4418013" y="2858869"/>
            <a:ext cx="39814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b="1" dirty="0">
                <a:latin typeface="Symbol" pitchFamily="18" charset="2"/>
              </a:rPr>
              <a:t>p</a:t>
            </a:r>
            <a:r>
              <a:rPr lang="en-GB" b="1" dirty="0"/>
              <a:t>-component:</a:t>
            </a:r>
          </a:p>
          <a:p>
            <a:pPr algn="ctr"/>
            <a:r>
              <a:rPr lang="en-GB" b="1" dirty="0" smtClean="0"/>
              <a:t>occupied metal d </a:t>
            </a:r>
            <a:r>
              <a:rPr lang="en-GB" b="1" dirty="0" smtClean="0">
                <a:latin typeface="Times New Roman"/>
                <a:cs typeface="Times New Roman"/>
              </a:rPr>
              <a:t>→ </a:t>
            </a:r>
            <a:r>
              <a:rPr lang="en-GB" b="1" dirty="0" smtClean="0">
                <a:latin typeface="+mj-lt"/>
                <a:cs typeface="Times New Roman"/>
              </a:rPr>
              <a:t>empty</a:t>
            </a:r>
            <a:r>
              <a:rPr lang="en-GB" b="1" dirty="0" smtClean="0">
                <a:latin typeface="Times New Roman"/>
                <a:cs typeface="Times New Roman"/>
              </a:rPr>
              <a:t> </a:t>
            </a:r>
            <a:r>
              <a:rPr lang="en-GB" b="1" dirty="0" smtClean="0"/>
              <a:t>C-C </a:t>
            </a:r>
            <a:r>
              <a:rPr lang="en-GB" b="1" dirty="0">
                <a:latin typeface="Symbol" pitchFamily="18" charset="2"/>
              </a:rPr>
              <a:t>p</a:t>
            </a:r>
            <a:r>
              <a:rPr lang="en-GB" b="1" dirty="0" smtClean="0"/>
              <a:t>*</a:t>
            </a:r>
            <a:endParaRPr lang="en-GB" b="1" dirty="0"/>
          </a:p>
        </p:txBody>
      </p:sp>
      <p:pic>
        <p:nvPicPr>
          <p:cNvPr id="29717" name="Picture 21" descr="MCC bonding 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131886"/>
            <a:ext cx="7067550" cy="1655762"/>
          </a:xfrm>
          <a:prstGeom prst="rect">
            <a:avLst/>
          </a:prstGeom>
          <a:noFill/>
        </p:spPr>
      </p:pic>
      <p:pic>
        <p:nvPicPr>
          <p:cNvPr id="29718" name="Picture 22" descr="MCO bonding 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4868863"/>
            <a:ext cx="3771900" cy="1735137"/>
          </a:xfrm>
          <a:prstGeom prst="rect">
            <a:avLst/>
          </a:prstGeom>
          <a:noFill/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8643966" y="6613525"/>
            <a:ext cx="4748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000" dirty="0" smtClean="0"/>
              <a:t>3I3-7</a:t>
            </a:r>
            <a:endParaRPr lang="en-GB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6753" y="152400"/>
            <a:ext cx="881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>
                <a:solidFill>
                  <a:srgbClr val="B533BF"/>
                </a:solidFill>
              </a:rPr>
              <a:t>Dewar-</a:t>
            </a:r>
            <a:r>
              <a:rPr lang="en-IN" sz="2800" b="1" dirty="0" err="1">
                <a:solidFill>
                  <a:srgbClr val="B533BF"/>
                </a:solidFill>
              </a:rPr>
              <a:t>Chatt</a:t>
            </a:r>
            <a:r>
              <a:rPr lang="en-IN" sz="2800" b="1" dirty="0">
                <a:solidFill>
                  <a:srgbClr val="B533BF"/>
                </a:solidFill>
              </a:rPr>
              <a:t>-</a:t>
            </a:r>
            <a:r>
              <a:rPr lang="en-IN" sz="2800" b="1" dirty="0" err="1">
                <a:solidFill>
                  <a:srgbClr val="B533BF"/>
                </a:solidFill>
              </a:rPr>
              <a:t>Duncanson</a:t>
            </a:r>
            <a:r>
              <a:rPr lang="en-IN" sz="2800" b="1" dirty="0">
                <a:solidFill>
                  <a:srgbClr val="B533BF"/>
                </a:solidFill>
              </a:rPr>
              <a:t> </a:t>
            </a:r>
            <a:r>
              <a:rPr lang="en-IN" sz="2800" b="1" dirty="0" smtClean="0">
                <a:solidFill>
                  <a:srgbClr val="B533BF"/>
                </a:solidFill>
              </a:rPr>
              <a:t>Model </a:t>
            </a:r>
            <a:r>
              <a:rPr lang="en-IN" sz="2800" b="1" dirty="0">
                <a:solidFill>
                  <a:srgbClr val="B533BF"/>
                </a:solidFill>
              </a:rPr>
              <a:t>for </a:t>
            </a:r>
            <a:r>
              <a:rPr lang="en-IN" sz="2800" b="1" dirty="0" smtClean="0">
                <a:solidFill>
                  <a:srgbClr val="B533BF"/>
                </a:solidFill>
              </a:rPr>
              <a:t>Metal-Alkene Bonding</a:t>
            </a:r>
            <a:endParaRPr lang="en-IN" sz="28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3476" y="152400"/>
            <a:ext cx="485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Metal-Carbonyl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06680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The carbonyl ligand forms a huge number of complexes with metal ions, most commonly in low oxidation states, where it binds to the metal through its C-donor, as in the complexes below, where all the metal ions are zero-valent: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7772400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974725" y="5678488"/>
            <a:ext cx="691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itchFamily="34" charset="0"/>
              </a:rPr>
              <a:t>[Ni(CO)</a:t>
            </a:r>
            <a:r>
              <a:rPr lang="en-US" altLang="en-US" sz="2400" baseline="-25000">
                <a:latin typeface="Arial" pitchFamily="34" charset="0"/>
              </a:rPr>
              <a:t>4</a:t>
            </a:r>
            <a:r>
              <a:rPr lang="en-US" altLang="en-US" sz="2400">
                <a:latin typeface="Arial" pitchFamily="34" charset="0"/>
              </a:rPr>
              <a:t>]                   [Fe(CO)</a:t>
            </a:r>
            <a:r>
              <a:rPr lang="en-US" altLang="en-US" sz="2400" baseline="-25000">
                <a:latin typeface="Arial" pitchFamily="34" charset="0"/>
              </a:rPr>
              <a:t>5</a:t>
            </a:r>
            <a:r>
              <a:rPr lang="en-US" altLang="en-US" sz="2400">
                <a:latin typeface="Arial" pitchFamily="34" charset="0"/>
              </a:rPr>
              <a:t>]                [Cr(CO)</a:t>
            </a:r>
            <a:r>
              <a:rPr lang="en-US" altLang="en-US" sz="2400" baseline="-25000">
                <a:latin typeface="Arial" pitchFamily="34" charset="0"/>
              </a:rPr>
              <a:t>6</a:t>
            </a:r>
            <a:r>
              <a:rPr lang="en-US" altLang="en-US" sz="2400">
                <a:latin typeface="Arial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109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4387" y="152400"/>
            <a:ext cx="783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Metal-Carbonyl Complexes: 18 Electron Rule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06680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W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hy </a:t>
            </a:r>
            <a:r>
              <a:rPr lang="en-US" altLang="en-US" sz="2000" b="1" dirty="0">
                <a:solidFill>
                  <a:srgbClr val="87319F"/>
                </a:solidFill>
              </a:rPr>
              <a:t>in the above complexes Ni(0) has four C</a:t>
            </a:r>
            <a:r>
              <a:rPr lang="en-US" altLang="en-US" sz="2000" b="1" dirty="0">
                <a:solidFill>
                  <a:srgbClr val="87319F"/>
                </a:solidFill>
                <a:cs typeface="Arial" pitchFamily="34" charset="0"/>
              </a:rPr>
              <a:t>≡</a:t>
            </a:r>
            <a:r>
              <a:rPr lang="en-US" altLang="en-US" sz="2000" b="1" dirty="0">
                <a:solidFill>
                  <a:srgbClr val="87319F"/>
                </a:solidFill>
              </a:rPr>
              <a:t>O groups attached to it, Fe(0) five C</a:t>
            </a:r>
            <a:r>
              <a:rPr lang="en-US" altLang="en-US" sz="2000" b="1" dirty="0">
                <a:solidFill>
                  <a:srgbClr val="87319F"/>
                </a:solidFill>
                <a:cs typeface="Arial" pitchFamily="34" charset="0"/>
              </a:rPr>
              <a:t>≡</a:t>
            </a:r>
            <a:r>
              <a:rPr lang="en-US" altLang="en-US" sz="2000" b="1" dirty="0">
                <a:solidFill>
                  <a:srgbClr val="87319F"/>
                </a:solidFill>
              </a:rPr>
              <a:t>O, and Cr(0) six C</a:t>
            </a:r>
            <a:r>
              <a:rPr lang="en-US" altLang="en-US" sz="2000" b="1" dirty="0">
                <a:solidFill>
                  <a:srgbClr val="87319F"/>
                </a:solidFill>
                <a:cs typeface="Arial" pitchFamily="34" charset="0"/>
              </a:rPr>
              <a:t>≡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O?</a:t>
            </a:r>
          </a:p>
          <a:p>
            <a:pPr>
              <a:lnSpc>
                <a:spcPct val="90000"/>
              </a:lnSpc>
            </a:pPr>
            <a:endParaRPr lang="en-US" altLang="en-US" sz="2000" b="1" dirty="0" smtClean="0">
              <a:solidFill>
                <a:srgbClr val="87319F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 The eighteen </a:t>
            </a:r>
            <a:r>
              <a:rPr lang="en-US" altLang="en-US" sz="2000" b="1" dirty="0">
                <a:solidFill>
                  <a:srgbClr val="87319F"/>
                </a:solidFill>
              </a:rPr>
              <a:t>electron 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rule allows us to explain this observation. 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4387" y="4005878"/>
            <a:ext cx="810861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[Ni(CO)</a:t>
            </a:r>
            <a:r>
              <a:rPr lang="en-US" altLang="en-US" sz="2400" kern="0" baseline="-25000" dirty="0">
                <a:solidFill>
                  <a:srgbClr val="000000"/>
                </a:solidFill>
                <a:latin typeface="Arial"/>
              </a:rPr>
              <a:t>4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]		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[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Fe(CO)</a:t>
            </a:r>
            <a:r>
              <a:rPr lang="en-US" altLang="en-US" sz="2400" kern="0" baseline="-25000" dirty="0">
                <a:solidFill>
                  <a:srgbClr val="000000"/>
                </a:solidFill>
                <a:latin typeface="Arial"/>
              </a:rPr>
              <a:t>5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]		[Cr(CO)</a:t>
            </a:r>
            <a:r>
              <a:rPr lang="en-US" altLang="en-US" sz="2400" kern="0" baseline="-25000" dirty="0">
                <a:solidFill>
                  <a:srgbClr val="000000"/>
                </a:solidFill>
                <a:latin typeface="Arial"/>
              </a:rPr>
              <a:t>6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]</a:t>
            </a:r>
            <a:endParaRPr lang="en-US" altLang="en-US" sz="24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50642"/>
            <a:ext cx="7924800" cy="2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4855442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Ni(0)    = 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d</a:t>
            </a:r>
            <a:r>
              <a:rPr lang="en-US" altLang="en-US" sz="2400" kern="0" baseline="30000" dirty="0" smtClean="0">
                <a:solidFill>
                  <a:srgbClr val="000000"/>
                </a:solidFill>
                <a:latin typeface="Arial"/>
              </a:rPr>
              <a:t>10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		Fe(0) = 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d</a:t>
            </a:r>
            <a:r>
              <a:rPr lang="en-US" altLang="en-US" sz="2400" kern="0" baseline="30000" dirty="0" smtClean="0">
                <a:solidFill>
                  <a:srgbClr val="000000"/>
                </a:solidFill>
                <a:latin typeface="Arial"/>
              </a:rPr>
              <a:t>8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	Cr(0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) =      d</a:t>
            </a:r>
            <a:r>
              <a:rPr lang="en-US" altLang="en-US" sz="2400" kern="0" baseline="30000" dirty="0">
                <a:solidFill>
                  <a:srgbClr val="000000"/>
                </a:solidFill>
                <a:latin typeface="Arial"/>
              </a:rPr>
              <a:t>6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4 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x CO = 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8		5 x 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CO =10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altLang="en-US" sz="2400" kern="0" dirty="0" smtClean="0">
                <a:solidFill>
                  <a:srgbClr val="000000"/>
                </a:solidFill>
                <a:latin typeface="Arial"/>
              </a:rPr>
              <a:t>	6 </a:t>
            </a: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x CO = 12</a:t>
            </a:r>
            <a:endParaRPr lang="en-US" altLang="en-US" sz="2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457200" y="5769842"/>
            <a:ext cx="213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3048000" y="5782247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6172200" y="5769842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14400" y="5786735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18 e				18e	         		18e</a:t>
            </a: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000" y="29718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3232E6"/>
                </a:solidFill>
              </a:rPr>
              <a:t>The charge on the complexes is zero. Since CO is a neutral molecule, the metals are in the zero oxidation state.  </a:t>
            </a:r>
            <a:endParaRPr lang="en-US" altLang="en-US" sz="2000" b="1" dirty="0">
              <a:solidFill>
                <a:srgbClr val="323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751511"/>
              </p:ext>
            </p:extLst>
          </p:nvPr>
        </p:nvGraphicFramePr>
        <p:xfrm>
          <a:off x="304800" y="1173480"/>
          <a:ext cx="305977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CS ChemDraw Drawing" r:id="rId3" imgW="1314360" imgH="913320" progId="ChemDraw.Document.6.0">
                  <p:embed/>
                </p:oleObj>
              </mc:Choice>
              <mc:Fallback>
                <p:oleObj name="CS ChemDraw Drawing" r:id="rId3" imgW="1314360" imgH="91332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173480"/>
                        <a:ext cx="3059775" cy="214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581400" y="1097280"/>
            <a:ext cx="53340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1)  There is no overall charge on the complex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2)  There is one anionic ligand (CH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methyl group)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3) 	The Re metal atom must have a +1 charge to compensate for the one negatively charged ligand. So the Re is the in the +1 oxidation state.  We denote this three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different ways:  Re(+1), Re(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), or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</a:t>
            </a:r>
            <a:r>
              <a:rPr kumimoji="0" lang="en-US" sz="2000" b="1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721851"/>
              </p:ext>
            </p:extLst>
          </p:nvPr>
        </p:nvGraphicFramePr>
        <p:xfrm>
          <a:off x="457200" y="4233199"/>
          <a:ext cx="2667000" cy="1950720"/>
        </p:xfrm>
        <a:graphic>
          <a:graphicData uri="http://schemas.openxmlformats.org/drawingml/2006/table">
            <a:tbl>
              <a:tblPr/>
              <a:tblGrid>
                <a:gridCol w="1937224"/>
                <a:gridCol w="729776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Re(+1)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US" sz="1200" baseline="30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2 PR</a:t>
                      </a:r>
                      <a:r>
                        <a:rPr lang="en-US" sz="2400" b="1" baseline="-25000" dirty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baseline="-25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4e-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 CO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4e-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</a:t>
                      </a:r>
                      <a:r>
                        <a:rPr lang="en-US" sz="2400" b="1" kern="1200" baseline="-250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1800" baseline="30000" dirty="0">
                          <a:solidFill>
                            <a:srgbClr val="0000FF"/>
                          </a:solidFill>
                          <a:latin typeface="Symbol"/>
                          <a:ea typeface="Times New Roman"/>
                          <a:cs typeface="Times New Roman"/>
                        </a:rPr>
                        <a:t>-</a:t>
                      </a:r>
                      <a:endParaRPr lang="en-US" sz="1200" baseline="30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CH</a:t>
                      </a:r>
                      <a:r>
                        <a:rPr lang="en-US" sz="2400" b="1" baseline="-25000" dirty="0" smtClean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1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=CH</a:t>
                      </a:r>
                      <a:r>
                        <a:rPr lang="en-US" sz="2400" b="1" kern="1200" baseline="-250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2e-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Total:  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18e-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6766" y="152400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Example: A Simple Case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718" y="3810000"/>
            <a:ext cx="5109719" cy="27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9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869806"/>
              </p:ext>
            </p:extLst>
          </p:nvPr>
        </p:nvGraphicFramePr>
        <p:xfrm>
          <a:off x="304800" y="1143000"/>
          <a:ext cx="3930211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CS ChemDraw Drawing" r:id="rId3" imgW="2250000" imgH="1202040" progId="ChemDraw.Document.6.0">
                  <p:embed/>
                </p:oleObj>
              </mc:Choice>
              <mc:Fallback>
                <p:oleObj name="CS ChemDraw Drawing" r:id="rId3" imgW="2250000" imgH="120204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143000"/>
                        <a:ext cx="3930211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572000" y="1143000"/>
            <a:ext cx="4419600" cy="18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1)  There is a +2 charge on the complex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2) 	The CNCH</a:t>
            </a:r>
            <a:r>
              <a:rPr kumimoji="0" lang="en-US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(methyl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isocyanide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 ligand is neutral, but lets check the Lewis Dot structure to make sure that is correct: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37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60080"/>
              </p:ext>
            </p:extLst>
          </p:nvPr>
        </p:nvGraphicFramePr>
        <p:xfrm>
          <a:off x="5791200" y="2971800"/>
          <a:ext cx="186387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CS ChemDraw Drawing" r:id="rId5" imgW="966240" imgH="438840" progId="ChemDraw.Document.6.0">
                  <p:embed/>
                </p:oleObj>
              </mc:Choice>
              <mc:Fallback>
                <p:oleObj name="CS ChemDraw Drawing" r:id="rId5" imgW="966240" imgH="43884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971800"/>
                        <a:ext cx="1863876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572000" y="4114800"/>
            <a:ext cx="441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/>
            <a:r>
              <a:rPr lang="en-US" b="1" dirty="0" smtClean="0">
                <a:latin typeface="Arial" pitchFamily="34" charset="0"/>
                <a:cs typeface="Arial" pitchFamily="34" charset="0"/>
              </a:rPr>
              <a:t>3) 	Because there is a +2 charge on the complex and all neutral ligands present, the Mo has a +2 charge &amp; oxidation state.   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26010"/>
              </p:ext>
            </p:extLst>
          </p:nvPr>
        </p:nvGraphicFramePr>
        <p:xfrm>
          <a:off x="838200" y="4724400"/>
          <a:ext cx="2743200" cy="1295400"/>
        </p:xfrm>
        <a:graphic>
          <a:graphicData uri="http://schemas.openxmlformats.org/drawingml/2006/table">
            <a:tbl>
              <a:tblPr/>
              <a:tblGrid>
                <a:gridCol w="1992573"/>
                <a:gridCol w="750627"/>
              </a:tblGrid>
              <a:tr h="431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Mo(+2)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 baseline="30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7 CNCH</a:t>
                      </a:r>
                      <a:r>
                        <a:rPr lang="en-US" sz="2400" b="1" baseline="-25000" dirty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baseline="-25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14e-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Total:  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18e-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159170" y="152400"/>
            <a:ext cx="945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Example: Simple Case with Somewhat Unusual Ligand 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3" name="Object 1"/>
          <p:cNvGraphicFramePr>
            <a:graphicFrameLocks noChangeAspect="1"/>
          </p:cNvGraphicFramePr>
          <p:nvPr/>
        </p:nvGraphicFramePr>
        <p:xfrm>
          <a:off x="685800" y="990600"/>
          <a:ext cx="2133600" cy="252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CS ChemDraw Drawing" r:id="rId3" imgW="1311840" imgH="1485000" progId="ChemDraw.Document.6.0">
                  <p:embed/>
                </p:oleObj>
              </mc:Choice>
              <mc:Fallback>
                <p:oleObj name="CS ChemDraw Drawing" r:id="rId3" imgW="1311840" imgH="148500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90600"/>
                        <a:ext cx="2133600" cy="2522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81400" y="838200"/>
            <a:ext cx="5334000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1)  There is no overall charge on the complex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87338" marR="0" lvl="0" indent="-2873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2)  There is one anionic ligand (C</a:t>
            </a:r>
            <a:r>
              <a:rPr kumimoji="0" lang="en-US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lang="en-US" sz="2400" b="1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5</a:t>
            </a:r>
            <a:r>
              <a:rPr kumimoji="0" lang="en-US" sz="24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allyl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2800" y="2874577"/>
            <a:ext cx="1900127" cy="108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0" y="2713672"/>
            <a:ext cx="4038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7338" marR="0" lvl="0" indent="-2873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3)  The top ligand is NOT a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MeCp</a:t>
            </a:r>
            <a:r>
              <a:rPr kumimoji="0" lang="en-US" sz="24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Symbol" pitchFamily="18" charset="2"/>
                <a:ea typeface="Times New Roman" pitchFamily="18" charset="0"/>
                <a:cs typeface="Arial" pitchFamily="34" charset="0"/>
              </a:rPr>
              <a:t>-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!  It is a neutral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diene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that has a H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attached to the methyl-substituted ring carbon.  This is a neutral 4e- donor.  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9170" y="152400"/>
            <a:ext cx="945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Example: Somewhat Tricky!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40" y="1562777"/>
            <a:ext cx="3624816" cy="67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4800600"/>
            <a:ext cx="6172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/>
            <a:r>
              <a:rPr lang="en-US" b="1" dirty="0" smtClean="0">
                <a:latin typeface="Arial" pitchFamily="34" charset="0"/>
                <a:cs typeface="Arial" pitchFamily="34" charset="0"/>
              </a:rPr>
              <a:t>4)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	Because the complex is neutral and there is one anionic ligand present, the Rh atom must have a +1 charge to compensate for the one negatively charged ligand.  So the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Rh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atom is in the +1 oxidation state.    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67287"/>
              </p:ext>
            </p:extLst>
          </p:nvPr>
        </p:nvGraphicFramePr>
        <p:xfrm>
          <a:off x="6248400" y="4808667"/>
          <a:ext cx="2743200" cy="1820733"/>
        </p:xfrm>
        <a:graphic>
          <a:graphicData uri="http://schemas.openxmlformats.org/drawingml/2006/table">
            <a:tbl>
              <a:tblPr/>
              <a:tblGrid>
                <a:gridCol w="1992573"/>
                <a:gridCol w="750627"/>
              </a:tblGrid>
              <a:tr h="3630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Rh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(+1)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US" sz="1200" baseline="30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65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PR</a:t>
                      </a:r>
                      <a:r>
                        <a:rPr lang="en-US" sz="2400" b="1" baseline="-25000" dirty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 baseline="-250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2e-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Symbol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400" b="1" baseline="30000" dirty="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-C</a:t>
                      </a:r>
                      <a:r>
                        <a:rPr lang="en-US" sz="2400" b="1" kern="1200" baseline="-250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400" b="1" kern="1200" baseline="-250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Me</a:t>
                      </a:r>
                      <a:endParaRPr lang="en-US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4e-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30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latin typeface="Symbol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400" b="1" kern="1200" baseline="300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1800" b="1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400" b="1" kern="1200" baseline="-250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1800" b="1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400" b="1" kern="1200" baseline="-25000" dirty="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r>
                        <a:rPr lang="en-US" sz="2400" b="1" kern="1200" baseline="30000" dirty="0">
                          <a:solidFill>
                            <a:srgbClr val="0000FF"/>
                          </a:solidFill>
                          <a:latin typeface="Symbol" pitchFamily="18" charset="2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4e-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071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</a:rPr>
                        <a:t>Total:  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Times New Roman"/>
                          <a:cs typeface="Times New Roman"/>
                        </a:rPr>
                        <a:t>18e-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1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A </a:t>
            </a:r>
            <a:r>
              <a:rPr lang="en-US" altLang="en-US" sz="2000" b="1" dirty="0">
                <a:solidFill>
                  <a:srgbClr val="87319F"/>
                </a:solidFill>
              </a:rPr>
              <a:t>species such as [</a:t>
            </a:r>
            <a:r>
              <a:rPr lang="en-US" altLang="en-US" sz="2000" b="1" dirty="0" err="1">
                <a:solidFill>
                  <a:srgbClr val="87319F"/>
                </a:solidFill>
              </a:rPr>
              <a:t>Mn</a:t>
            </a:r>
            <a:r>
              <a:rPr lang="en-US" altLang="en-US" sz="2000" b="1" dirty="0">
                <a:solidFill>
                  <a:srgbClr val="87319F"/>
                </a:solidFill>
              </a:rPr>
              <a:t>(CO)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5</a:t>
            </a:r>
            <a:r>
              <a:rPr lang="en-US" altLang="en-US" sz="2000" b="1" dirty="0">
                <a:solidFill>
                  <a:srgbClr val="87319F"/>
                </a:solidFill>
              </a:rPr>
              <a:t>] would have only 17 e. </a:t>
            </a:r>
            <a:endParaRPr lang="en-US" altLang="en-US" sz="20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E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ach </a:t>
            </a:r>
            <a:r>
              <a:rPr lang="en-US" altLang="en-US" sz="2000" b="1" dirty="0" err="1">
                <a:solidFill>
                  <a:srgbClr val="87319F"/>
                </a:solidFill>
              </a:rPr>
              <a:t>Mn</a:t>
            </a:r>
            <a:r>
              <a:rPr lang="en-US" altLang="en-US" sz="2000" b="1" dirty="0">
                <a:solidFill>
                  <a:srgbClr val="87319F"/>
                </a:solidFill>
              </a:rPr>
              <a:t> contributes one electron to the valence shell of the other </a:t>
            </a:r>
            <a:r>
              <a:rPr lang="en-US" altLang="en-US" sz="2000" b="1" dirty="0" err="1">
                <a:solidFill>
                  <a:srgbClr val="87319F"/>
                </a:solidFill>
              </a:rPr>
              <a:t>Mn</a:t>
            </a:r>
            <a:r>
              <a:rPr lang="en-US" altLang="en-US" sz="2000" b="1" dirty="0">
                <a:solidFill>
                  <a:srgbClr val="87319F"/>
                </a:solidFill>
              </a:rPr>
              <a:t>, giving the metal-metal bonded species [(CO)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5</a:t>
            </a:r>
            <a:r>
              <a:rPr lang="en-US" altLang="en-US" sz="2000" b="1" dirty="0">
                <a:solidFill>
                  <a:srgbClr val="87319F"/>
                </a:solidFill>
              </a:rPr>
              <a:t>Mn-Mn(CO)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5</a:t>
            </a:r>
            <a:r>
              <a:rPr lang="en-US" altLang="en-US" sz="2000" b="1" dirty="0">
                <a:solidFill>
                  <a:srgbClr val="87319F"/>
                </a:solidFill>
              </a:rPr>
              <a:t>]. To check on the 18e rule, we look at one metal at a time: 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36576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676400" y="449580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09600" y="4038600"/>
            <a:ext cx="9731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latin typeface="Arial" pitchFamily="34" charset="0"/>
              </a:rPr>
              <a:t>Mn-Mn</a:t>
            </a:r>
          </a:p>
          <a:p>
            <a:pPr algn="ctr"/>
            <a:r>
              <a:rPr lang="en-US" altLang="en-US">
                <a:latin typeface="Arial" pitchFamily="34" charset="0"/>
              </a:rPr>
              <a:t>bond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676400" y="4953000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itchFamily="34" charset="0"/>
              </a:rPr>
              <a:t>Mn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3352800" y="4724400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itchFamily="34" charset="0"/>
              </a:rPr>
              <a:t>Mn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5089525" y="3925888"/>
            <a:ext cx="2281238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itchFamily="34" charset="0"/>
              </a:rPr>
              <a:t>Mn(0)    =   d</a:t>
            </a:r>
            <a:r>
              <a:rPr lang="en-US" altLang="en-US" sz="2400" baseline="30000">
                <a:latin typeface="Arial" pitchFamily="34" charset="0"/>
              </a:rPr>
              <a:t>7</a:t>
            </a:r>
          </a:p>
          <a:p>
            <a:r>
              <a:rPr lang="en-US" altLang="en-US" sz="2400">
                <a:latin typeface="Arial" pitchFamily="34" charset="0"/>
              </a:rPr>
              <a:t>5 C</a:t>
            </a:r>
            <a:r>
              <a:rPr lang="en-US" altLang="en-US" sz="2400">
                <a:latin typeface="Arial" pitchFamily="34" charset="0"/>
                <a:cs typeface="Arial" pitchFamily="34" charset="0"/>
              </a:rPr>
              <a:t>≡O   =   10</a:t>
            </a:r>
          </a:p>
          <a:p>
            <a:r>
              <a:rPr lang="en-US" altLang="en-US" sz="2400">
                <a:latin typeface="Arial" pitchFamily="34" charset="0"/>
                <a:cs typeface="Arial" pitchFamily="34" charset="0"/>
              </a:rPr>
              <a:t>Mn-Mn  =     1</a:t>
            </a:r>
          </a:p>
          <a:p>
            <a:endParaRPr lang="en-US" altLang="en-US" sz="2400">
              <a:latin typeface="Arial" pitchFamily="34" charset="0"/>
              <a:cs typeface="Arial" pitchFamily="34" charset="0"/>
            </a:endParaRPr>
          </a:p>
          <a:p>
            <a:r>
              <a:rPr lang="en-US" altLang="en-US" sz="2400">
                <a:latin typeface="Arial" pitchFamily="34" charset="0"/>
                <a:cs typeface="Arial" pitchFamily="34" charset="0"/>
              </a:rPr>
              <a:t>	       18 e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105400" y="5181600"/>
            <a:ext cx="2133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3641725" y="5954713"/>
            <a:ext cx="1501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itchFamily="34" charset="0"/>
              </a:rPr>
              <a:t>[Mn</a:t>
            </a:r>
            <a:r>
              <a:rPr lang="en-US" altLang="en-US" baseline="-25000">
                <a:latin typeface="Arial" pitchFamily="34" charset="0"/>
              </a:rPr>
              <a:t>2</a:t>
            </a:r>
            <a:r>
              <a:rPr lang="en-US" altLang="en-US">
                <a:latin typeface="Arial" pitchFamily="34" charset="0"/>
              </a:rPr>
              <a:t>(CO)</a:t>
            </a:r>
            <a:r>
              <a:rPr lang="en-US" altLang="en-US" baseline="-25000">
                <a:latin typeface="Arial" pitchFamily="34" charset="0"/>
              </a:rPr>
              <a:t>10</a:t>
            </a:r>
            <a:r>
              <a:rPr lang="en-US" altLang="en-US">
                <a:latin typeface="Arial" pitchFamily="34" charset="0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9170" y="152400"/>
            <a:ext cx="945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18 Electron Rule Explains Some Observations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10668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The compound Mn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(CO)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10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exists but </a:t>
            </a:r>
            <a:r>
              <a:rPr lang="en-US" altLang="en-US" sz="2000" b="1" dirty="0" err="1" smtClean="0">
                <a:solidFill>
                  <a:srgbClr val="87319F"/>
                </a:solidFill>
              </a:rPr>
              <a:t>Mn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(CO)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5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does not.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0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43400" y="1066800"/>
            <a:ext cx="4800600" cy="5791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Carbonyls </a:t>
            </a:r>
            <a:r>
              <a:rPr lang="en-US" altLang="en-US" sz="2000" b="1" dirty="0">
                <a:solidFill>
                  <a:srgbClr val="87319F"/>
                </a:solidFill>
              </a:rPr>
              <a:t>may form bridges between two metals, where they donate one electron to each metal in working out the 18 electron rule.</a:t>
            </a:r>
            <a:r>
              <a:rPr lang="en-US" altLang="en-US" sz="2400" dirty="0"/>
              <a:t> </a:t>
            </a: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In </a:t>
            </a:r>
            <a:r>
              <a:rPr lang="en-US" altLang="en-US" sz="2000" b="1" dirty="0">
                <a:solidFill>
                  <a:srgbClr val="87319F"/>
                </a:solidFill>
              </a:rPr>
              <a:t>[Co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2</a:t>
            </a:r>
            <a:r>
              <a:rPr lang="en-US" altLang="en-US" sz="2000" b="1" dirty="0">
                <a:solidFill>
                  <a:srgbClr val="87319F"/>
                </a:solidFill>
              </a:rPr>
              <a:t>(CO)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8</a:t>
            </a:r>
            <a:r>
              <a:rPr lang="en-US" altLang="en-US" sz="2000" b="1" dirty="0">
                <a:solidFill>
                  <a:srgbClr val="87319F"/>
                </a:solidFill>
              </a:rPr>
              <a:t>] 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, each </a:t>
            </a:r>
            <a:r>
              <a:rPr lang="en-US" altLang="en-US" sz="2000" b="1" dirty="0">
                <a:solidFill>
                  <a:srgbClr val="87319F"/>
                </a:solidFill>
              </a:rPr>
              <a:t>Co has three terminal CO’s, two bridging CO’s, and a Co-Co bond: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	Co(0)	     	=	d</a:t>
            </a:r>
            <a:r>
              <a:rPr lang="en-US" altLang="en-US" sz="2400" baseline="30000" dirty="0"/>
              <a:t>9</a:t>
            </a:r>
          </a:p>
          <a:p>
            <a:pPr>
              <a:buFontTx/>
              <a:buNone/>
            </a:pPr>
            <a:r>
              <a:rPr lang="en-US" altLang="en-US" sz="2400" baseline="30000" dirty="0"/>
              <a:t>	</a:t>
            </a:r>
            <a:r>
              <a:rPr lang="en-US" altLang="en-US" sz="2400" dirty="0"/>
              <a:t>3 CO’s	     	=	6</a:t>
            </a:r>
          </a:p>
          <a:p>
            <a:pPr>
              <a:buFontTx/>
              <a:buNone/>
            </a:pPr>
            <a:r>
              <a:rPr lang="en-US" altLang="en-US" sz="2400" dirty="0"/>
              <a:t>	2 bridge CO’s 	=	2</a:t>
            </a:r>
          </a:p>
          <a:p>
            <a:pPr>
              <a:buFontTx/>
              <a:buNone/>
            </a:pPr>
            <a:r>
              <a:rPr lang="en-US" altLang="en-US" sz="2400" dirty="0"/>
              <a:t>	Co-Co bond    	=	1</a:t>
            </a:r>
          </a:p>
          <a:p>
            <a:pPr>
              <a:buFontTx/>
              <a:buNone/>
            </a:pPr>
            <a:r>
              <a:rPr lang="en-US" altLang="en-US" sz="2400" dirty="0"/>
              <a:t>			                    18 e</a:t>
            </a:r>
          </a:p>
          <a:p>
            <a:pPr>
              <a:buFontTx/>
              <a:buNone/>
            </a:pPr>
            <a:endParaRPr lang="en-US" altLang="en-US" sz="2400" baseline="300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1887"/>
            <a:ext cx="4114800" cy="310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4648200" y="5638800"/>
            <a:ext cx="388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219200" y="4267200"/>
            <a:ext cx="199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latin typeface="Arial" pitchFamily="34" charset="0"/>
              </a:rPr>
              <a:t>[Co</a:t>
            </a:r>
            <a:r>
              <a:rPr lang="en-US" altLang="en-US" sz="2800" baseline="-25000" dirty="0">
                <a:latin typeface="Arial" pitchFamily="34" charset="0"/>
              </a:rPr>
              <a:t>2</a:t>
            </a:r>
            <a:r>
              <a:rPr lang="en-US" altLang="en-US" sz="2800" dirty="0">
                <a:latin typeface="Arial" pitchFamily="34" charset="0"/>
              </a:rPr>
              <a:t>(CO)</a:t>
            </a:r>
            <a:r>
              <a:rPr lang="en-US" altLang="en-US" sz="2800" baseline="-25000" dirty="0">
                <a:latin typeface="Arial" pitchFamily="34" charset="0"/>
              </a:rPr>
              <a:t>8</a:t>
            </a:r>
            <a:r>
              <a:rPr lang="en-US" altLang="en-US" sz="2800" dirty="0">
                <a:latin typeface="Arial" pitchFamily="34" charset="0"/>
              </a:rPr>
              <a:t>]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584325" y="685800"/>
            <a:ext cx="1271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rial" pitchFamily="34" charset="0"/>
              </a:rPr>
              <a:t>bridging</a:t>
            </a:r>
          </a:p>
          <a:p>
            <a:pPr algn="ctr"/>
            <a:r>
              <a:rPr lang="en-US" altLang="en-US" dirty="0">
                <a:latin typeface="Arial" pitchFamily="34" charset="0"/>
              </a:rPr>
              <a:t>carbonyls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H="1">
            <a:off x="2057400" y="1284287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438400" y="1360487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V="1">
            <a:off x="2209800" y="2884487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1812925" y="3581400"/>
            <a:ext cx="9191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latin typeface="Arial" pitchFamily="34" charset="0"/>
              </a:rPr>
              <a:t>Co-Co</a:t>
            </a:r>
          </a:p>
          <a:p>
            <a:pPr algn="ctr"/>
            <a:r>
              <a:rPr lang="en-US" altLang="en-US">
                <a:latin typeface="Arial" pitchFamily="34" charset="0"/>
              </a:rPr>
              <a:t>bond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371600" y="2122487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itchFamily="34" charset="0"/>
              </a:rPr>
              <a:t>Co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2667000" y="2122487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itchFamily="34" charset="0"/>
              </a:rPr>
              <a:t>Co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9170" y="152400"/>
            <a:ext cx="945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Bridging Carbonyl 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34000"/>
            <a:ext cx="17795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7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219200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           “</a:t>
            </a:r>
            <a:r>
              <a:rPr lang="en-US" b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mu-</a:t>
            </a:r>
            <a:r>
              <a:rPr lang="en-US" b="1" i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b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” is the nomenclature used to indicate the presence of a bridging ligand between two or more metal centers.  The </a:t>
            </a:r>
            <a:r>
              <a:rPr lang="en-US" b="1" i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b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 refers to the number of metal centers being bridged by the ligand.  Usually most authors omit </a:t>
            </a:r>
            <a:r>
              <a:rPr lang="en-US" b="1" i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b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 = 2 and just use </a:t>
            </a:r>
            <a:r>
              <a:rPr lang="en-US" sz="2400" b="1" dirty="0">
                <a:solidFill>
                  <a:srgbClr val="87319F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b="1" dirty="0">
                <a:solidFill>
                  <a:srgbClr val="87319F"/>
                </a:solidFill>
                <a:latin typeface="Arial" pitchFamily="34" charset="0"/>
                <a:cs typeface="Arial" pitchFamily="34" charset="0"/>
              </a:rPr>
              <a:t> to indicate that the ligand is bridging the simplest case of two metals.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31752"/>
              </p:ext>
            </p:extLst>
          </p:nvPr>
        </p:nvGraphicFramePr>
        <p:xfrm>
          <a:off x="152400" y="737175"/>
          <a:ext cx="857250" cy="731520"/>
        </p:xfrm>
        <a:graphic>
          <a:graphicData uri="http://schemas.openxmlformats.org/drawingml/2006/table">
            <a:tbl>
              <a:tblPr/>
              <a:tblGrid>
                <a:gridCol w="857250"/>
              </a:tblGrid>
              <a:tr h="7048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 err="1">
                          <a:latin typeface="Symbol"/>
                          <a:ea typeface="Times New Roman"/>
                        </a:rPr>
                        <a:t>m</a:t>
                      </a:r>
                      <a:r>
                        <a:rPr lang="en-US" sz="5400" i="1" baseline="-25000" dirty="0" err="1">
                          <a:latin typeface="Times New Roman"/>
                          <a:ea typeface="Times New Roman"/>
                        </a:rPr>
                        <a:t>x</a:t>
                      </a:r>
                      <a:endParaRPr lang="en-US" sz="1200" baseline="-25000" dirty="0">
                        <a:latin typeface="Times New Roman"/>
                        <a:ea typeface="Times New Roman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1415" y="152400"/>
            <a:ext cx="8541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Terminolgy</a:t>
            </a:r>
            <a:r>
              <a:rPr lang="en-IN" sz="3200" b="1" dirty="0" smtClean="0">
                <a:solidFill>
                  <a:srgbClr val="B533BF"/>
                </a:solidFill>
              </a:rPr>
              <a:t> for Bridging 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92775"/>
            <a:ext cx="3276600" cy="342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2" y="4036464"/>
            <a:ext cx="17795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42914" y="5194675"/>
            <a:ext cx="2352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(CO)</a:t>
            </a:r>
            <a:r>
              <a:rPr lang="en-IN" baseline="-25000" dirty="0"/>
              <a:t>3</a:t>
            </a:r>
            <a:r>
              <a:rPr lang="en-IN" dirty="0"/>
              <a:t>Co(</a:t>
            </a:r>
            <a:r>
              <a:rPr lang="el-GR" dirty="0"/>
              <a:t>μ-</a:t>
            </a:r>
            <a:r>
              <a:rPr lang="en-IN" dirty="0"/>
              <a:t>CO)</a:t>
            </a:r>
            <a:r>
              <a:rPr lang="en-IN" baseline="-25000" dirty="0"/>
              <a:t>2</a:t>
            </a:r>
            <a:r>
              <a:rPr lang="en-IN" dirty="0"/>
              <a:t>Co(CO)</a:t>
            </a:r>
            <a:r>
              <a:rPr lang="en-IN" baseline="-25000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27" y="152400"/>
            <a:ext cx="771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We May Not Be Able to “See” All Transitions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4" y="1096962"/>
            <a:ext cx="7932738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717764" y="1401762"/>
            <a:ext cx="0" cy="3733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5079964" y="1401762"/>
            <a:ext cx="0" cy="3733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327364" y="1630362"/>
            <a:ext cx="892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visible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241764" y="1858962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2717764" y="1858962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146764" y="1630362"/>
            <a:ext cx="1044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infrared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879564" y="1630362"/>
            <a:ext cx="538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UV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403564" y="3459162"/>
            <a:ext cx="0" cy="1219200"/>
          </a:xfrm>
          <a:prstGeom prst="line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098764" y="3001962"/>
            <a:ext cx="858838" cy="42227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green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5826089" y="2174875"/>
            <a:ext cx="1497013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[Ni(H</a:t>
            </a:r>
            <a:r>
              <a:rPr lang="en-US" altLang="en-US" baseline="-25000"/>
              <a:t>2</a:t>
            </a:r>
            <a:r>
              <a:rPr lang="en-US" altLang="en-US"/>
              <a:t>O)</a:t>
            </a:r>
            <a:r>
              <a:rPr lang="en-US" altLang="en-US" baseline="-25000"/>
              <a:t>6</a:t>
            </a:r>
            <a:r>
              <a:rPr lang="en-US" altLang="en-US"/>
              <a:t>]</a:t>
            </a:r>
            <a:r>
              <a:rPr lang="en-US" altLang="en-US" baseline="30000"/>
              <a:t>2+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765" y="1500980"/>
            <a:ext cx="1086077" cy="171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6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59170" y="152400"/>
            <a:ext cx="945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Bonding in Metal Carbonyls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" y="2520178"/>
            <a:ext cx="4529452" cy="178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-65088" y="685800"/>
            <a:ext cx="9185276" cy="15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marL="361950" indent="-3619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812800" indent="-271463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2000" b="1" dirty="0">
                <a:solidFill>
                  <a:srgbClr val="87319F"/>
                </a:solidFill>
                <a:latin typeface="+mn-lt"/>
              </a:rPr>
              <a:t>M-CO</a:t>
            </a:r>
            <a:r>
              <a:rPr lang="en-GB" altLang="en-US" sz="2000" b="1" dirty="0" smtClean="0">
                <a:solidFill>
                  <a:srgbClr val="87319F"/>
                </a:solidFill>
                <a:latin typeface="+mn-lt"/>
              </a:rPr>
              <a:t>:</a:t>
            </a:r>
            <a:endParaRPr lang="en-GB" altLang="en-US" sz="2000" b="1" dirty="0">
              <a:solidFill>
                <a:srgbClr val="87319F"/>
              </a:solidFill>
              <a:latin typeface="+mn-lt"/>
            </a:endParaRPr>
          </a:p>
          <a:p>
            <a:pPr lvl="1" algn="l" eaLnBrk="1" hangingPunct="1">
              <a:spcBef>
                <a:spcPct val="0"/>
              </a:spcBef>
              <a:buFont typeface="Wingdings" pitchFamily="2" charset="2"/>
              <a:buChar char="Ø"/>
            </a:pPr>
            <a:endParaRPr lang="en-GB" altLang="en-US" sz="2000" b="1" dirty="0">
              <a:solidFill>
                <a:srgbClr val="87319F"/>
              </a:solidFill>
              <a:latin typeface="+mn-lt"/>
            </a:endParaRPr>
          </a:p>
          <a:p>
            <a:pPr lvl="1" algn="l"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2000" b="1" dirty="0">
                <a:solidFill>
                  <a:srgbClr val="87319F"/>
                </a:solidFill>
                <a:latin typeface="Symbol" panose="05050102010706020507" pitchFamily="18" charset="2"/>
              </a:rPr>
              <a:t>s</a:t>
            </a:r>
            <a:r>
              <a:rPr lang="en-GB" altLang="en-US" sz="2000" b="1" dirty="0">
                <a:solidFill>
                  <a:srgbClr val="87319F"/>
                </a:solidFill>
                <a:latin typeface="+mn-lt"/>
              </a:rPr>
              <a:t>-donation strengthens M-C bond</a:t>
            </a:r>
          </a:p>
          <a:p>
            <a:pPr lvl="1" algn="l"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2000" b="1" dirty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GB" altLang="en-US" sz="2000" b="1" dirty="0">
                <a:solidFill>
                  <a:srgbClr val="87319F"/>
                </a:solidFill>
                <a:latin typeface="+mn-lt"/>
              </a:rPr>
              <a:t>-back donation strengthens M-C bond and weakens C≡O</a:t>
            </a:r>
            <a:endParaRPr lang="en-GB" altLang="en-US" sz="2000" b="1" dirty="0">
              <a:solidFill>
                <a:srgbClr val="87319F"/>
              </a:solidFill>
              <a:latin typeface="+mn-lt"/>
              <a:cs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711971"/>
              </p:ext>
            </p:extLst>
          </p:nvPr>
        </p:nvGraphicFramePr>
        <p:xfrm>
          <a:off x="3962400" y="5189538"/>
          <a:ext cx="33337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5" name="CS ChemDraw Drawing" r:id="rId4" imgW="3334207" imgH="359359" progId="ChemDraw.Document.6.0">
                  <p:embed/>
                </p:oleObj>
              </mc:Choice>
              <mc:Fallback>
                <p:oleObj name="CS ChemDraw Drawing" r:id="rId4" imgW="3334207" imgH="359359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189538"/>
                        <a:ext cx="33337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735774"/>
              </p:ext>
            </p:extLst>
          </p:nvPr>
        </p:nvGraphicFramePr>
        <p:xfrm>
          <a:off x="2017712" y="5159375"/>
          <a:ext cx="1728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CS ChemDraw Drawing" r:id="rId6" imgW="1729435" imgH="456895" progId="ChemDraw.Document.6.0">
                  <p:embed/>
                </p:oleObj>
              </mc:Choice>
              <mc:Fallback>
                <p:oleObj name="CS ChemDraw Drawing" r:id="rId6" imgW="1729435" imgH="456895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2" y="5159375"/>
                        <a:ext cx="1728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887970"/>
              </p:ext>
            </p:extLst>
          </p:nvPr>
        </p:nvGraphicFramePr>
        <p:xfrm>
          <a:off x="2128837" y="4800600"/>
          <a:ext cx="6016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CS ChemDraw Drawing" r:id="rId8" imgW="601675" imgH="525475" progId="ChemDraw.Document.6.0">
                  <p:embed/>
                </p:oleObj>
              </mc:Choice>
              <mc:Fallback>
                <p:oleObj name="CS ChemDraw Drawing" r:id="rId8" imgW="601675" imgH="525475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7" y="4800600"/>
                        <a:ext cx="60166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05243"/>
              </p:ext>
            </p:extLst>
          </p:nvPr>
        </p:nvGraphicFramePr>
        <p:xfrm>
          <a:off x="3162300" y="5510213"/>
          <a:ext cx="6096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CS ChemDraw Drawing" r:id="rId10" imgW="609295" imgH="443179" progId="ChemDraw.Document.6.0">
                  <p:embed/>
                </p:oleObj>
              </mc:Choice>
              <mc:Fallback>
                <p:oleObj name="CS ChemDraw Drawing" r:id="rId10" imgW="609295" imgH="443179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510213"/>
                        <a:ext cx="6096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77301"/>
              </p:ext>
            </p:extLst>
          </p:nvPr>
        </p:nvGraphicFramePr>
        <p:xfrm>
          <a:off x="2297112" y="5326063"/>
          <a:ext cx="487363" cy="14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CS ChemDraw Drawing" r:id="rId12" imgW="487375" imgH="147523" progId="ChemDraw.Document.6.0">
                  <p:embed/>
                </p:oleObj>
              </mc:Choice>
              <mc:Fallback>
                <p:oleObj name="CS ChemDraw Drawing" r:id="rId12" imgW="487375" imgH="147523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2" y="5326063"/>
                        <a:ext cx="487363" cy="14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9" name="Picture 9" descr="Image result for metal carbonyl bondi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66" y="2209800"/>
            <a:ext cx="4191000" cy="237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6200" y="2209800"/>
            <a:ext cx="4529452" cy="24439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4648200" y="2209800"/>
            <a:ext cx="4395788" cy="24439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65881" y="5943600"/>
            <a:ext cx="841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 smtClean="0">
                <a:solidFill>
                  <a:srgbClr val="C00000"/>
                </a:solidFill>
              </a:rPr>
              <a:t>As back bonding would increase, we would expect the C=O bond </a:t>
            </a:r>
          </a:p>
          <a:p>
            <a:r>
              <a:rPr lang="en-IN" sz="2400" b="1" i="1" dirty="0" smtClean="0">
                <a:solidFill>
                  <a:srgbClr val="C00000"/>
                </a:solidFill>
              </a:rPr>
              <a:t>strength to decrease</a:t>
            </a:r>
            <a:endParaRPr lang="en-IN" sz="2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0911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IR spectra provides information about the stretching frequency of a bond. </a:t>
            </a:r>
            <a:r>
              <a:rPr lang="en-US" altLang="en-US" sz="2000" b="1" i="1" dirty="0">
                <a:solidFill>
                  <a:srgbClr val="C00000"/>
                </a:solidFill>
              </a:rPr>
              <a:t>Recall that the stronger a bond gets, the higher its stretching frequency. </a:t>
            </a:r>
            <a:r>
              <a:rPr lang="en-US" altLang="en-US" sz="2000" b="1" dirty="0"/>
              <a:t>	</a:t>
            </a:r>
            <a:endParaRPr lang="en-US" altLang="en-US" sz="20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The </a:t>
            </a:r>
            <a:r>
              <a:rPr lang="el-GR" altLang="en-US" sz="2000" b="1" dirty="0">
                <a:solidFill>
                  <a:srgbClr val="87319F"/>
                </a:solidFill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CO</a:t>
            </a:r>
            <a:r>
              <a:rPr lang="en-US" altLang="en-US" sz="2000" b="1" dirty="0">
                <a:solidFill>
                  <a:srgbClr val="87319F"/>
                </a:solidFill>
              </a:rPr>
              <a:t> stretching frequency of the coordinated CO is very informative as to the nature of the bonding. </a:t>
            </a:r>
            <a:endParaRPr lang="en-US" altLang="en-US" sz="20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Thus</a:t>
            </a:r>
            <a:r>
              <a:rPr lang="en-US" altLang="en-US" sz="2000" b="1" dirty="0">
                <a:solidFill>
                  <a:srgbClr val="87319F"/>
                </a:solidFill>
              </a:rPr>
              <a:t>, the more important the M=C=O (C=O is a double bond) canonical structure, the lower the </a:t>
            </a:r>
            <a:r>
              <a:rPr lang="el-GR" altLang="en-US" sz="2000" b="1" dirty="0">
                <a:solidFill>
                  <a:srgbClr val="87319F"/>
                </a:solidFill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CO</a:t>
            </a:r>
            <a:r>
              <a:rPr lang="en-US" altLang="en-US" sz="2000" b="1" dirty="0">
                <a:solidFill>
                  <a:srgbClr val="87319F"/>
                </a:solidFill>
              </a:rPr>
              <a:t> stretching frequency as compared to the M-C</a:t>
            </a:r>
            <a:r>
              <a:rPr lang="en-US" altLang="en-US" sz="2000" b="1" dirty="0">
                <a:solidFill>
                  <a:srgbClr val="87319F"/>
                </a:solidFill>
                <a:cs typeface="Arial" pitchFamily="34" charset="0"/>
              </a:rPr>
              <a:t>≡O structure (C≡O is a triple bond):</a:t>
            </a:r>
            <a:r>
              <a:rPr lang="en-US" altLang="en-US" sz="2000" b="1" dirty="0">
                <a:solidFill>
                  <a:srgbClr val="87319F"/>
                </a:solidFill>
              </a:rPr>
              <a:t> (</a:t>
            </a:r>
            <a:r>
              <a:rPr lang="en-US" altLang="en-US" sz="2000" b="1" dirty="0">
                <a:solidFill>
                  <a:srgbClr val="FF0000"/>
                </a:solidFill>
              </a:rPr>
              <a:t>Note: </a:t>
            </a:r>
            <a:r>
              <a:rPr lang="el-GR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en-US" sz="2000" b="1" baseline="-25000" dirty="0">
                <a:solidFill>
                  <a:srgbClr val="FF0000"/>
                </a:solidFill>
              </a:rPr>
              <a:t>CO </a:t>
            </a:r>
            <a:r>
              <a:rPr lang="en-US" altLang="en-US" sz="2000" b="1" dirty="0">
                <a:solidFill>
                  <a:srgbClr val="FF0000"/>
                </a:solidFill>
              </a:rPr>
              <a:t>for free CO is 2041 cm</a:t>
            </a:r>
            <a:r>
              <a:rPr lang="en-US" altLang="en-US" sz="2000" b="1" baseline="30000" dirty="0">
                <a:solidFill>
                  <a:srgbClr val="FF0000"/>
                </a:solidFill>
              </a:rPr>
              <a:t>-1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	     [</a:t>
            </a:r>
            <a:r>
              <a:rPr lang="en-US" altLang="en-US" sz="2400" dirty="0" err="1"/>
              <a:t>Ti</a:t>
            </a:r>
            <a:r>
              <a:rPr lang="en-US" altLang="en-US" sz="2400" dirty="0"/>
              <a:t>(CO)</a:t>
            </a:r>
            <a:r>
              <a:rPr lang="en-US" altLang="en-US" sz="2400" baseline="-25000" dirty="0"/>
              <a:t>6</a:t>
            </a:r>
            <a:r>
              <a:rPr lang="en-US" altLang="en-US" sz="2400" dirty="0"/>
              <a:t>]</a:t>
            </a:r>
            <a:r>
              <a:rPr lang="en-US" altLang="en-US" sz="2400" baseline="30000" dirty="0"/>
              <a:t>2- </a:t>
            </a:r>
            <a:r>
              <a:rPr lang="en-US" altLang="en-US" sz="2400" dirty="0"/>
              <a:t>[V(CO)</a:t>
            </a:r>
            <a:r>
              <a:rPr lang="en-US" altLang="en-US" sz="2400" baseline="-25000" dirty="0"/>
              <a:t>6</a:t>
            </a:r>
            <a:r>
              <a:rPr lang="en-US" altLang="en-US" sz="2400" dirty="0"/>
              <a:t>]</a:t>
            </a:r>
            <a:r>
              <a:rPr lang="en-US" altLang="en-US" sz="2400" baseline="30000" dirty="0"/>
              <a:t>- </a:t>
            </a:r>
            <a:r>
              <a:rPr lang="en-US" altLang="en-US" sz="2400" dirty="0"/>
              <a:t>[Cr(CO)</a:t>
            </a:r>
            <a:r>
              <a:rPr lang="en-US" altLang="en-US" sz="2400" baseline="-25000" dirty="0"/>
              <a:t>6</a:t>
            </a:r>
            <a:r>
              <a:rPr lang="en-US" altLang="en-US" sz="2400" dirty="0"/>
              <a:t>] [</a:t>
            </a:r>
            <a:r>
              <a:rPr lang="en-US" altLang="en-US" sz="2400" dirty="0" err="1"/>
              <a:t>Mn</a:t>
            </a:r>
            <a:r>
              <a:rPr lang="en-US" altLang="en-US" sz="2400" dirty="0"/>
              <a:t>(CO)</a:t>
            </a:r>
            <a:r>
              <a:rPr lang="en-US" altLang="en-US" sz="2400" baseline="-25000" dirty="0"/>
              <a:t>6</a:t>
            </a:r>
            <a:r>
              <a:rPr lang="en-US" altLang="en-US" sz="2400" dirty="0"/>
              <a:t>]</a:t>
            </a:r>
            <a:r>
              <a:rPr lang="en-US" altLang="en-US" sz="2400" baseline="30000" dirty="0"/>
              <a:t>+ </a:t>
            </a:r>
            <a:r>
              <a:rPr lang="en-US" altLang="en-US" sz="2400" dirty="0"/>
              <a:t>[Fe(CO)</a:t>
            </a:r>
            <a:r>
              <a:rPr lang="en-US" altLang="en-US" sz="2400" baseline="-25000" dirty="0"/>
              <a:t>6</a:t>
            </a:r>
            <a:r>
              <a:rPr lang="en-US" altLang="en-US" sz="2400" dirty="0"/>
              <a:t>]</a:t>
            </a:r>
            <a:r>
              <a:rPr lang="en-US" altLang="en-US" sz="2400" baseline="30000" dirty="0"/>
              <a:t>2+</a:t>
            </a:r>
            <a:r>
              <a:rPr lang="en-US" altLang="en-US" sz="2400" dirty="0"/>
              <a:t> 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l-GR" altLang="en-US" sz="2400" dirty="0"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en-US" sz="2400" baseline="-25000" dirty="0"/>
              <a:t>CO        </a:t>
            </a:r>
            <a:r>
              <a:rPr lang="en-US" altLang="en-US" sz="2400" dirty="0"/>
              <a:t>1748	   </a:t>
            </a:r>
            <a:r>
              <a:rPr lang="en-US" altLang="en-US" sz="2400" dirty="0" smtClean="0"/>
              <a:t>1858         </a:t>
            </a:r>
            <a:r>
              <a:rPr lang="en-US" altLang="en-US" sz="2400" dirty="0"/>
              <a:t>1984         2094        2204 cm</a:t>
            </a:r>
            <a:r>
              <a:rPr lang="en-US" altLang="en-US" sz="2400" baseline="30000" dirty="0"/>
              <a:t>-1</a:t>
            </a:r>
          </a:p>
          <a:p>
            <a:pPr>
              <a:buFontTx/>
              <a:buNone/>
            </a:pPr>
            <a:endParaRPr lang="en-US" altLang="en-US" sz="2400" dirty="0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H="1">
            <a:off x="1295400" y="6705600"/>
            <a:ext cx="1828800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064179" y="5921514"/>
            <a:ext cx="2610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70C0"/>
                </a:solidFill>
              </a:rPr>
              <a:t>increasing M=C double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</a:rPr>
              <a:t>bonding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5112544" y="6705600"/>
            <a:ext cx="1905000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942116" y="5921514"/>
            <a:ext cx="26776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B050"/>
                </a:solidFill>
              </a:rPr>
              <a:t>decreasing M=C double</a:t>
            </a:r>
          </a:p>
          <a:p>
            <a:pPr algn="ctr"/>
            <a:r>
              <a:rPr lang="en-US" altLang="en-US" sz="2000" b="1" dirty="0">
                <a:solidFill>
                  <a:srgbClr val="00B050"/>
                </a:solidFill>
              </a:rPr>
              <a:t>bonding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15" y="152400"/>
            <a:ext cx="899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Infrared (IR) Spectroscopy and C=O Bond Strength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53" y="3276600"/>
            <a:ext cx="4619625" cy="100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057400" y="3200400"/>
            <a:ext cx="4960144" cy="11430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51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2815" y="152400"/>
            <a:ext cx="899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IR Spectra: Bridging vs Terminal Carbonyls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04900"/>
            <a:ext cx="9144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Bridging CO groups can be regarded as having a double bond C=O group, as compared to a terminal C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≡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O, which is more like a triple bond: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                                            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	M-C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≡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	                 C=O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				M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can thus use the CO stretching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frequencies around</a:t>
            </a:r>
            <a:r>
              <a:rPr kumimoji="0" lang="en-US" alt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1700-2200 cm</a:t>
            </a:r>
            <a:r>
              <a:rPr kumimoji="0" lang="en-US" altLang="en-US" sz="20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detect the presence of bridging CO groups.</a:t>
            </a: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4038600" y="3009900"/>
            <a:ext cx="228600" cy="2286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4038600" y="3390900"/>
            <a:ext cx="228600" cy="2286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1752600" y="285750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33400" y="24003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~ triple bond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191000" y="2324100"/>
            <a:ext cx="1939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~ double bond</a:t>
            </a:r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 flipH="1">
            <a:off x="4648200" y="2857500"/>
            <a:ext cx="2286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533400" y="3924300"/>
            <a:ext cx="5407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terminal carbonyl           bridging carbonyl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(~ 1850-2125 cm</a:t>
            </a:r>
            <a:r>
              <a:rPr lang="en-US" altLang="en-US" sz="2400" baseline="30000" smtClean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)       (~1700-1860 cm</a:t>
            </a:r>
            <a:r>
              <a:rPr lang="en-US" altLang="en-US" sz="2400" baseline="30000" smtClean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US" alt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553200" y="2095500"/>
            <a:ext cx="193992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the C=O group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in a bridging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carbonyl is more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like the C=O 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a ketone, which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typically has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altLang="en-US" sz="2000" smtClean="0">
                <a:solidFill>
                  <a:srgbClr val="000000"/>
                </a:solidFill>
                <a:latin typeface="Times New Roman" pitchFamily="18" charset="0"/>
              </a:rPr>
              <a:t>υ</a:t>
            </a:r>
            <a:r>
              <a:rPr lang="en-US" altLang="en-US" sz="2000" b="1" baseline="-25000" smtClean="0">
                <a:solidFill>
                  <a:srgbClr val="000000"/>
                </a:solidFill>
                <a:latin typeface="Times New Roman" pitchFamily="18" charset="0"/>
              </a:rPr>
              <a:t>C=O</a:t>
            </a:r>
            <a:r>
              <a:rPr lang="en-US" altLang="en-US" sz="2000" smtClean="0">
                <a:solidFill>
                  <a:srgbClr val="000000"/>
                </a:solidFill>
                <a:latin typeface="Times New Roman" pitchFamily="18" charset="0"/>
              </a:rPr>
              <a:t> = 1750 cm</a:t>
            </a:r>
            <a:r>
              <a:rPr lang="en-US" altLang="en-US" sz="2000" baseline="30000" smtClean="0">
                <a:solidFill>
                  <a:srgbClr val="000000"/>
                </a:solidFill>
                <a:latin typeface="Times New Roman" pitchFamily="18" charset="0"/>
              </a:rPr>
              <a:t>-1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32" y="4850809"/>
            <a:ext cx="3640137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16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4045" y="152400"/>
            <a:ext cx="877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Bridging vs Terminal CO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90600"/>
            <a:ext cx="6629400" cy="489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4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510" y="152400"/>
            <a:ext cx="82751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Is the Colour Difference Between CT Bands and </a:t>
            </a:r>
          </a:p>
          <a:p>
            <a:pPr algn="ctr"/>
            <a:r>
              <a:rPr lang="en-IN" sz="3200" b="1" i="1" dirty="0" smtClean="0">
                <a:solidFill>
                  <a:srgbClr val="B533BF"/>
                </a:solidFill>
              </a:rPr>
              <a:t>d</a:t>
            </a:r>
            <a:r>
              <a:rPr lang="en-IN" sz="3200" b="1" dirty="0" smtClean="0">
                <a:solidFill>
                  <a:srgbClr val="B533BF"/>
                </a:solidFill>
              </a:rPr>
              <a:t>-</a:t>
            </a:r>
            <a:r>
              <a:rPr lang="en-IN" sz="3200" b="1" i="1" dirty="0" smtClean="0">
                <a:solidFill>
                  <a:srgbClr val="B533BF"/>
                </a:solidFill>
              </a:rPr>
              <a:t>d</a:t>
            </a:r>
            <a:r>
              <a:rPr lang="en-IN" sz="3200" b="1" dirty="0" smtClean="0">
                <a:solidFill>
                  <a:srgbClr val="B533BF"/>
                </a:solidFill>
              </a:rPr>
              <a:t> Transitions Perceptible?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03" y="4535269"/>
            <a:ext cx="795059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87217" y="628786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KMnO</a:t>
            </a:r>
            <a:r>
              <a:rPr lang="en-IN" baseline="-25000" dirty="0" smtClean="0"/>
              <a:t>4</a:t>
            </a:r>
            <a:endParaRPr lang="en-IN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3998445" y="628786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</a:t>
            </a:r>
            <a:r>
              <a:rPr lang="en-IN" baseline="-25000" dirty="0" smtClean="0"/>
              <a:t>2</a:t>
            </a:r>
            <a:r>
              <a:rPr lang="en-IN" dirty="0" smtClean="0"/>
              <a:t>CrO</a:t>
            </a:r>
            <a:r>
              <a:rPr lang="en-IN" baseline="-25000" dirty="0" smtClean="0"/>
              <a:t>4</a:t>
            </a:r>
            <a:endParaRPr lang="en-IN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019800" y="6287869"/>
            <a:ext cx="259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KClO</a:t>
            </a:r>
            <a:r>
              <a:rPr lang="en-IN" baseline="-25000" dirty="0" smtClean="0"/>
              <a:t>4 </a:t>
            </a:r>
            <a:r>
              <a:rPr lang="en-IN" dirty="0" smtClean="0"/>
              <a:t>(no suitable energy </a:t>
            </a:r>
          </a:p>
          <a:p>
            <a:r>
              <a:rPr lang="en-IN" i="1" dirty="0" smtClean="0"/>
              <a:t>d</a:t>
            </a:r>
            <a:r>
              <a:rPr lang="en-IN" dirty="0" smtClean="0"/>
              <a:t>-orbitals for LMCT)</a:t>
            </a:r>
            <a:endParaRPr lang="en-IN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2" y="1299432"/>
            <a:ext cx="7146925" cy="281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219200"/>
            <a:ext cx="336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 smtClean="0">
                <a:solidFill>
                  <a:srgbClr val="B533BF"/>
                </a:solidFill>
              </a:rPr>
              <a:t>Colours due to </a:t>
            </a:r>
            <a:r>
              <a:rPr lang="en-IN" b="1" i="1" dirty="0" smtClean="0">
                <a:solidFill>
                  <a:srgbClr val="B533BF"/>
                </a:solidFill>
              </a:rPr>
              <a:t>d</a:t>
            </a:r>
            <a:r>
              <a:rPr lang="en-IN" b="1" dirty="0" smtClean="0">
                <a:solidFill>
                  <a:srgbClr val="B533BF"/>
                </a:solidFill>
              </a:rPr>
              <a:t>-</a:t>
            </a:r>
            <a:r>
              <a:rPr lang="en-IN" b="1" i="1" dirty="0" smtClean="0">
                <a:solidFill>
                  <a:srgbClr val="B533BF"/>
                </a:solidFill>
              </a:rPr>
              <a:t>d</a:t>
            </a:r>
            <a:r>
              <a:rPr lang="en-IN" b="1" dirty="0" smtClean="0">
                <a:solidFill>
                  <a:srgbClr val="B533BF"/>
                </a:solidFill>
              </a:rPr>
              <a:t> transitions</a:t>
            </a:r>
            <a:endParaRPr lang="en-IN" b="1" dirty="0">
              <a:solidFill>
                <a:srgbClr val="B533B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165937"/>
            <a:ext cx="488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 smtClean="0">
                <a:solidFill>
                  <a:srgbClr val="B533BF"/>
                </a:solidFill>
              </a:rPr>
              <a:t>Colours due to LMCT (for KMnO</a:t>
            </a:r>
            <a:r>
              <a:rPr lang="en-IN" b="1" baseline="-25000" dirty="0" smtClean="0">
                <a:solidFill>
                  <a:srgbClr val="B533BF"/>
                </a:solidFill>
              </a:rPr>
              <a:t>4</a:t>
            </a:r>
            <a:r>
              <a:rPr lang="en-IN" b="1" dirty="0" smtClean="0">
                <a:solidFill>
                  <a:srgbClr val="B533BF"/>
                </a:solidFill>
              </a:rPr>
              <a:t> and K</a:t>
            </a:r>
            <a:r>
              <a:rPr lang="en-IN" b="1" baseline="-25000" dirty="0" smtClean="0">
                <a:solidFill>
                  <a:srgbClr val="B533BF"/>
                </a:solidFill>
              </a:rPr>
              <a:t>2</a:t>
            </a:r>
            <a:r>
              <a:rPr lang="en-IN" b="1" dirty="0" smtClean="0">
                <a:solidFill>
                  <a:srgbClr val="B533BF"/>
                </a:solidFill>
              </a:rPr>
              <a:t>CrO</a:t>
            </a:r>
            <a:r>
              <a:rPr lang="en-IN" b="1" baseline="-25000" dirty="0" smtClean="0">
                <a:solidFill>
                  <a:srgbClr val="B533BF"/>
                </a:solidFill>
              </a:rPr>
              <a:t>4</a:t>
            </a:r>
            <a:r>
              <a:rPr lang="en-IN" b="1" dirty="0" smtClean="0">
                <a:solidFill>
                  <a:srgbClr val="B533BF"/>
                </a:solidFill>
              </a:rPr>
              <a:t>)</a:t>
            </a:r>
            <a:endParaRPr lang="en-IN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12"/>
          <p:cNvGraphicFramePr>
            <a:graphicFrameLocks noChangeAspect="1"/>
          </p:cNvGraphicFramePr>
          <p:nvPr/>
        </p:nvGraphicFramePr>
        <p:xfrm>
          <a:off x="1835150" y="2120900"/>
          <a:ext cx="2012950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CS ChemDraw Drawing" r:id="rId4" imgW="2012899" imgH="1427683" progId="ChemDraw.Document.6.0">
                  <p:embed/>
                </p:oleObj>
              </mc:Choice>
              <mc:Fallback>
                <p:oleObj name="CS ChemDraw Drawing" r:id="rId4" imgW="2012899" imgH="1427683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120900"/>
                        <a:ext cx="2012950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8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3"/>
          <p:cNvSpPr>
            <a:spLocks noChangeArrowheads="1"/>
          </p:cNvSpPr>
          <p:nvPr/>
        </p:nvSpPr>
        <p:spPr bwMode="auto">
          <a:xfrm>
            <a:off x="34925" y="912813"/>
            <a:ext cx="855821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anchor="ctr">
            <a:spAutoFit/>
          </a:bodyPr>
          <a:lstStyle>
            <a:lvl1pPr marL="361950" indent="-3619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Char char="•"/>
            </a:pPr>
            <a:r>
              <a:rPr lang="en-GB" altLang="en-US" sz="2000" dirty="0">
                <a:ea typeface="Times New Roman" pitchFamily="18" charset="0"/>
                <a:cs typeface="Arial" pitchFamily="34" charset="0"/>
              </a:rPr>
              <a:t>These involve excitation of an electron from a ligand-based orbital into a d-orbital</a:t>
            </a:r>
          </a:p>
        </p:txBody>
      </p:sp>
      <p:sp>
        <p:nvSpPr>
          <p:cNvPr id="5127" name="Rectangle 4"/>
          <p:cNvSpPr>
            <a:spLocks noChangeArrowheads="1"/>
          </p:cNvSpPr>
          <p:nvPr/>
        </p:nvSpPr>
        <p:spPr bwMode="auto">
          <a:xfrm>
            <a:off x="-4106863" y="115888"/>
            <a:ext cx="29940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8" name="Rectangle 5"/>
          <p:cNvSpPr>
            <a:spLocks noChangeArrowheads="1"/>
          </p:cNvSpPr>
          <p:nvPr/>
        </p:nvSpPr>
        <p:spPr bwMode="auto">
          <a:xfrm>
            <a:off x="-4106863" y="2868613"/>
            <a:ext cx="3587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en-GB" altLang="en-US" sz="2000"/>
          </a:p>
        </p:txBody>
      </p:sp>
      <p:sp>
        <p:nvSpPr>
          <p:cNvPr id="5129" name="Rectangle 6"/>
          <p:cNvSpPr>
            <a:spLocks noChangeArrowheads="1"/>
          </p:cNvSpPr>
          <p:nvPr/>
        </p:nvSpPr>
        <p:spPr bwMode="auto">
          <a:xfrm>
            <a:off x="-4106863" y="115888"/>
            <a:ext cx="30353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3401" name="Rectangle 9"/>
          <p:cNvSpPr>
            <a:spLocks noChangeArrowheads="1"/>
          </p:cNvSpPr>
          <p:nvPr/>
        </p:nvSpPr>
        <p:spPr bwMode="auto">
          <a:xfrm>
            <a:off x="107950" y="3849688"/>
            <a:ext cx="8964613" cy="19018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180000" tIns="180000" rIns="180000" bIns="180000">
            <a:spAutoFit/>
          </a:bodyPr>
          <a:lstStyle/>
          <a:p>
            <a:pPr marL="363538" indent="-363538" algn="l">
              <a:spcBef>
                <a:spcPct val="0"/>
              </a:spcBef>
              <a:buFontTx/>
              <a:buChar char="•"/>
              <a:defRPr/>
            </a:pP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This is always possible but LMCT transitions are </a:t>
            </a:r>
            <a:r>
              <a:rPr lang="en-GB" sz="2000" i="1" dirty="0">
                <a:latin typeface="Arial" charset="0"/>
                <a:ea typeface="Times New Roman" pitchFamily="18" charset="0"/>
                <a:cs typeface="Arial" charset="0"/>
              </a:rPr>
              <a:t>usually </a:t>
            </a: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in the ultraviolet</a:t>
            </a:r>
          </a:p>
          <a:p>
            <a:pPr marL="363538" indent="-363538" algn="l">
              <a:spcBef>
                <a:spcPct val="0"/>
              </a:spcBef>
              <a:buFontTx/>
              <a:buChar char="•"/>
              <a:defRPr/>
            </a:pP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They occur in the visible or near-ultraviolet if</a:t>
            </a:r>
          </a:p>
          <a:p>
            <a:pPr algn="l">
              <a:spcBef>
                <a:spcPct val="0"/>
              </a:spcBef>
              <a:defRPr/>
            </a:pPr>
            <a:endParaRPr lang="en-GB" sz="2000" dirty="0">
              <a:latin typeface="Arial" charset="0"/>
              <a:ea typeface="Times New Roman" pitchFamily="18" charset="0"/>
              <a:cs typeface="Arial" charset="0"/>
            </a:endParaRPr>
          </a:p>
          <a:p>
            <a:pPr lvl="1" algn="l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 metal is easily </a:t>
            </a:r>
            <a:r>
              <a:rPr lang="en-GB" sz="2000" b="1" dirty="0">
                <a:latin typeface="Arial" charset="0"/>
                <a:ea typeface="Times New Roman" pitchFamily="18" charset="0"/>
                <a:cs typeface="Arial" charset="0"/>
              </a:rPr>
              <a:t>reduced </a:t>
            </a: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(for example metal in high oxidation state)</a:t>
            </a:r>
          </a:p>
          <a:p>
            <a:pPr lvl="1" algn="l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en-GB" sz="2000" dirty="0" err="1">
                <a:latin typeface="Arial" charset="0"/>
                <a:ea typeface="Times New Roman" pitchFamily="18" charset="0"/>
                <a:cs typeface="Arial" charset="0"/>
              </a:rPr>
              <a:t>ligand</a:t>
            </a:r>
            <a:r>
              <a:rPr lang="en-GB" sz="2000" dirty="0">
                <a:latin typeface="Arial" charset="0"/>
                <a:ea typeface="Times New Roman" pitchFamily="18" charset="0"/>
                <a:cs typeface="Arial" charset="0"/>
              </a:rPr>
              <a:t> is easily </a:t>
            </a:r>
            <a:r>
              <a:rPr lang="en-GB" sz="2000" b="1" dirty="0">
                <a:latin typeface="Arial" charset="0"/>
                <a:ea typeface="Times New Roman" pitchFamily="18" charset="0"/>
                <a:cs typeface="Arial" charset="0"/>
              </a:rPr>
              <a:t>oxidized</a:t>
            </a:r>
          </a:p>
        </p:txBody>
      </p:sp>
      <p:graphicFrame>
        <p:nvGraphicFramePr>
          <p:cNvPr id="443403" name="Object 11"/>
          <p:cNvGraphicFramePr>
            <a:graphicFrameLocks noChangeAspect="1"/>
          </p:cNvGraphicFramePr>
          <p:nvPr/>
        </p:nvGraphicFramePr>
        <p:xfrm>
          <a:off x="1835150" y="2120900"/>
          <a:ext cx="207168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CS ChemDraw Drawing" r:id="rId6" imgW="2072335" imgH="1427683" progId="ChemDraw.Document.6.0">
                  <p:embed/>
                </p:oleObj>
              </mc:Choice>
              <mc:Fallback>
                <p:oleObj name="CS ChemDraw Drawing" r:id="rId6" imgW="2072335" imgH="1427683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120900"/>
                        <a:ext cx="207168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8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Line 13"/>
          <p:cNvSpPr>
            <a:spLocks noChangeShapeType="1"/>
          </p:cNvSpPr>
          <p:nvPr/>
        </p:nvSpPr>
        <p:spPr bwMode="auto">
          <a:xfrm>
            <a:off x="4284663" y="2770188"/>
            <a:ext cx="15113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80000" tIns="180000" rIns="180000" bIns="180000">
            <a:spAutoFit/>
          </a:bodyPr>
          <a:lstStyle/>
          <a:p>
            <a:endParaRPr lang="en-IN"/>
          </a:p>
        </p:txBody>
      </p:sp>
      <p:sp>
        <p:nvSpPr>
          <p:cNvPr id="5132" name="Text Box 14"/>
          <p:cNvSpPr txBox="1">
            <a:spLocks noChangeArrowheads="1"/>
          </p:cNvSpPr>
          <p:nvPr/>
        </p:nvSpPr>
        <p:spPr bwMode="auto">
          <a:xfrm>
            <a:off x="4124325" y="2160588"/>
            <a:ext cx="17526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 b="1"/>
              <a:t>visible light</a:t>
            </a:r>
          </a:p>
        </p:txBody>
      </p:sp>
      <p:graphicFrame>
        <p:nvGraphicFramePr>
          <p:cNvPr id="443408" name="Object 16"/>
          <p:cNvGraphicFramePr>
            <a:graphicFrameLocks noChangeAspect="1"/>
          </p:cNvGraphicFramePr>
          <p:nvPr/>
        </p:nvGraphicFramePr>
        <p:xfrm>
          <a:off x="6084888" y="2120900"/>
          <a:ext cx="20716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8" name="CS ChemDraw Drawing" r:id="rId8" imgW="2072335" imgH="1427683" progId="ChemDraw.Document.6.0">
                  <p:embed/>
                </p:oleObj>
              </mc:Choice>
              <mc:Fallback>
                <p:oleObj name="CS ChemDraw Drawing" r:id="rId8" imgW="2072335" imgH="1427683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120900"/>
                        <a:ext cx="2071687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rgbClr val="008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Oval 18"/>
          <p:cNvSpPr>
            <a:spLocks noChangeArrowheads="1"/>
          </p:cNvSpPr>
          <p:nvPr/>
        </p:nvSpPr>
        <p:spPr bwMode="auto">
          <a:xfrm>
            <a:off x="3614738" y="2409825"/>
            <a:ext cx="71437" cy="73025"/>
          </a:xfrm>
          <a:prstGeom prst="ellipse">
            <a:avLst/>
          </a:prstGeom>
          <a:solidFill>
            <a:schemeClr val="tx1"/>
          </a:solidFill>
          <a:ln w="38100" algn="ctr">
            <a:solidFill>
              <a:srgbClr val="008000"/>
            </a:solidFill>
            <a:round/>
            <a:headEnd/>
            <a:tailEnd/>
          </a:ln>
        </p:spPr>
        <p:txBody>
          <a:bodyPr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4" name="Oval 19"/>
          <p:cNvSpPr>
            <a:spLocks noChangeArrowheads="1"/>
          </p:cNvSpPr>
          <p:nvPr/>
        </p:nvSpPr>
        <p:spPr bwMode="auto">
          <a:xfrm>
            <a:off x="3759200" y="2409825"/>
            <a:ext cx="71438" cy="73025"/>
          </a:xfrm>
          <a:prstGeom prst="ellipse">
            <a:avLst/>
          </a:prstGeom>
          <a:solidFill>
            <a:schemeClr val="tx1"/>
          </a:solidFill>
          <a:ln w="38100" algn="ctr">
            <a:solidFill>
              <a:srgbClr val="008000"/>
            </a:solidFill>
            <a:round/>
            <a:headEnd/>
            <a:tailEnd/>
          </a:ln>
        </p:spPr>
        <p:txBody>
          <a:bodyPr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3412" name="Oval 20"/>
          <p:cNvSpPr>
            <a:spLocks noChangeArrowheads="1"/>
          </p:cNvSpPr>
          <p:nvPr/>
        </p:nvSpPr>
        <p:spPr bwMode="auto">
          <a:xfrm>
            <a:off x="7859713" y="2409825"/>
            <a:ext cx="71437" cy="73025"/>
          </a:xfrm>
          <a:prstGeom prst="ellipse">
            <a:avLst/>
          </a:prstGeom>
          <a:solidFill>
            <a:schemeClr val="tx1"/>
          </a:solidFill>
          <a:ln w="38100" algn="ctr">
            <a:solidFill>
              <a:srgbClr val="008000"/>
            </a:solidFill>
            <a:round/>
            <a:headEnd/>
            <a:tailEnd/>
          </a:ln>
        </p:spPr>
        <p:txBody>
          <a:bodyPr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6" name="Oval 21"/>
          <p:cNvSpPr>
            <a:spLocks noChangeArrowheads="1"/>
          </p:cNvSpPr>
          <p:nvPr/>
        </p:nvSpPr>
        <p:spPr bwMode="auto">
          <a:xfrm>
            <a:off x="8004175" y="2409825"/>
            <a:ext cx="71438" cy="73025"/>
          </a:xfrm>
          <a:prstGeom prst="ellipse">
            <a:avLst/>
          </a:prstGeom>
          <a:solidFill>
            <a:schemeClr val="tx1"/>
          </a:solidFill>
          <a:ln w="38100" algn="ctr">
            <a:solidFill>
              <a:srgbClr val="008000"/>
            </a:solidFill>
            <a:round/>
            <a:headEnd/>
            <a:tailEnd/>
          </a:ln>
        </p:spPr>
        <p:txBody>
          <a:bodyPr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3415" name="Rectangle 23"/>
          <p:cNvSpPr>
            <a:spLocks noChangeArrowheads="1"/>
          </p:cNvSpPr>
          <p:nvPr/>
        </p:nvSpPr>
        <p:spPr bwMode="auto">
          <a:xfrm>
            <a:off x="304800" y="5805488"/>
            <a:ext cx="8299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000" b="1">
                <a:ea typeface="Times New Roman" pitchFamily="18" charset="0"/>
                <a:cs typeface="Arial" pitchFamily="34" charset="0"/>
              </a:rPr>
              <a:t>If they occur in the visible or near-ultraviolet, they are much more intense than ‘</a:t>
            </a:r>
            <a:r>
              <a:rPr lang="en-GB" altLang="en-US" sz="2000" b="1" i="1">
                <a:ea typeface="Times New Roman" pitchFamily="18" charset="0"/>
                <a:cs typeface="Arial" pitchFamily="34" charset="0"/>
              </a:rPr>
              <a:t>d</a:t>
            </a:r>
            <a:r>
              <a:rPr lang="en-GB" altLang="en-US" sz="2000" b="1">
                <a:ea typeface="Times New Roman" pitchFamily="18" charset="0"/>
                <a:cs typeface="Arial" pitchFamily="34" charset="0"/>
              </a:rPr>
              <a:t>-</a:t>
            </a:r>
            <a:r>
              <a:rPr lang="en-GB" altLang="en-US" sz="2000" b="1" i="1">
                <a:ea typeface="Times New Roman" pitchFamily="18" charset="0"/>
                <a:cs typeface="Arial" pitchFamily="34" charset="0"/>
              </a:rPr>
              <a:t>d</a:t>
            </a:r>
            <a:r>
              <a:rPr lang="en-GB" altLang="en-US" sz="2000" b="1">
                <a:ea typeface="Times New Roman" pitchFamily="18" charset="0"/>
                <a:cs typeface="Arial" pitchFamily="34" charset="0"/>
              </a:rPr>
              <a:t>’ bands and the latter will not be seen</a:t>
            </a:r>
          </a:p>
        </p:txBody>
      </p:sp>
      <p:sp>
        <p:nvSpPr>
          <p:cNvPr id="5138" name="Rectangle 24"/>
          <p:cNvSpPr>
            <a:spLocks noChangeArrowheads="1"/>
          </p:cNvSpPr>
          <p:nvPr/>
        </p:nvSpPr>
        <p:spPr bwMode="auto">
          <a:xfrm>
            <a:off x="144463" y="5878513"/>
            <a:ext cx="8820150" cy="8636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83746" y="152400"/>
            <a:ext cx="55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Ligand to Metal Charge Transfer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4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C -0.01423 -0.03935 -0.02847 -0.07847 -0.03889 -0.07593 C -0.0493 -0.07338 -0.0585 -0.00023 -0.0625 0.01481 " pathEditMode="relative" ptsTypes="aaA">
                                      <p:cBhvr>
                                        <p:cTn id="16" dur="2000" fill="hold"/>
                                        <p:tgtEl>
                                          <p:spTgt spid="443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43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43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43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43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43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12" grpId="0" animBg="1"/>
      <p:bldP spid="51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-4106863" y="115888"/>
            <a:ext cx="29940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-4106863" y="2868613"/>
            <a:ext cx="3587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en-GB" altLang="en-US" sz="2000"/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-4106863" y="115888"/>
            <a:ext cx="30353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58" name="Rectangle 8"/>
          <p:cNvSpPr>
            <a:spLocks noChangeArrowheads="1"/>
          </p:cNvSpPr>
          <p:nvPr/>
        </p:nvSpPr>
        <p:spPr bwMode="auto">
          <a:xfrm>
            <a:off x="107950" y="838200"/>
            <a:ext cx="8964613" cy="97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marL="342900" indent="-342900" algn="l" eaLnBrk="1" hangingPunct="1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2000" b="1" dirty="0">
                <a:solidFill>
                  <a:srgbClr val="B533BF"/>
                </a:solidFill>
                <a:ea typeface="Times New Roman" pitchFamily="18" charset="0"/>
                <a:cs typeface="Arial" pitchFamily="34" charset="0"/>
              </a:rPr>
              <a:t>They occur in the visible or near-ultraviolet </a:t>
            </a:r>
            <a:r>
              <a:rPr lang="en-GB" altLang="en-US" sz="2000" b="1" dirty="0" smtClean="0">
                <a:solidFill>
                  <a:srgbClr val="B533BF"/>
                </a:solidFill>
                <a:ea typeface="Times New Roman" pitchFamily="18" charset="0"/>
                <a:cs typeface="Arial" pitchFamily="34" charset="0"/>
              </a:rPr>
              <a:t>if metal </a:t>
            </a:r>
            <a:r>
              <a:rPr lang="en-GB" altLang="en-US" sz="2000" b="1" dirty="0">
                <a:solidFill>
                  <a:srgbClr val="B533BF"/>
                </a:solidFill>
                <a:ea typeface="Times New Roman" pitchFamily="18" charset="0"/>
                <a:cs typeface="Arial" pitchFamily="34" charset="0"/>
              </a:rPr>
              <a:t>is easily reduced (for example metal in high oxidation state)</a:t>
            </a:r>
          </a:p>
        </p:txBody>
      </p:sp>
      <p:sp>
        <p:nvSpPr>
          <p:cNvPr id="445457" name="Text Box 17"/>
          <p:cNvSpPr txBox="1">
            <a:spLocks noChangeArrowheads="1"/>
          </p:cNvSpPr>
          <p:nvPr/>
        </p:nvSpPr>
        <p:spPr bwMode="auto">
          <a:xfrm>
            <a:off x="2068513" y="2738438"/>
            <a:ext cx="1279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/>
              <a:t>TiO</a:t>
            </a:r>
            <a:r>
              <a:rPr lang="en-GB" altLang="en-US" sz="2400" b="1" baseline="-25000"/>
              <a:t>2</a:t>
            </a:r>
            <a:endParaRPr lang="en-GB" altLang="en-US" sz="2400" b="1"/>
          </a:p>
        </p:txBody>
      </p:sp>
      <p:sp>
        <p:nvSpPr>
          <p:cNvPr id="445458" name="Text Box 18"/>
          <p:cNvSpPr txBox="1">
            <a:spLocks noChangeArrowheads="1"/>
          </p:cNvSpPr>
          <p:nvPr/>
        </p:nvSpPr>
        <p:spPr bwMode="auto">
          <a:xfrm>
            <a:off x="2298700" y="3213100"/>
            <a:ext cx="7604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Ti</a:t>
            </a:r>
            <a:r>
              <a:rPr lang="en-GB" altLang="en-US" sz="2000" baseline="30000"/>
              <a:t>4+</a:t>
            </a:r>
            <a:endParaRPr lang="en-GB" altLang="en-US" sz="2000"/>
          </a:p>
        </p:txBody>
      </p:sp>
      <p:sp>
        <p:nvSpPr>
          <p:cNvPr id="445459" name="Text Box 19"/>
          <p:cNvSpPr txBox="1">
            <a:spLocks noChangeArrowheads="1"/>
          </p:cNvSpPr>
          <p:nvPr/>
        </p:nvSpPr>
        <p:spPr bwMode="auto">
          <a:xfrm>
            <a:off x="3724275" y="2727325"/>
            <a:ext cx="1279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/>
              <a:t>VO</a:t>
            </a:r>
            <a:r>
              <a:rPr lang="en-GB" altLang="en-US" sz="2400" b="1" baseline="-25000"/>
              <a:t>4</a:t>
            </a:r>
            <a:r>
              <a:rPr lang="en-GB" altLang="en-US" sz="2400" b="1" baseline="30000"/>
              <a:t>3-</a:t>
            </a:r>
            <a:endParaRPr lang="en-GB" altLang="en-US" sz="2400" b="1"/>
          </a:p>
        </p:txBody>
      </p:sp>
      <p:sp>
        <p:nvSpPr>
          <p:cNvPr id="445460" name="Text Box 20"/>
          <p:cNvSpPr txBox="1">
            <a:spLocks noChangeArrowheads="1"/>
          </p:cNvSpPr>
          <p:nvPr/>
        </p:nvSpPr>
        <p:spPr bwMode="auto">
          <a:xfrm>
            <a:off x="3975100" y="3201988"/>
            <a:ext cx="71755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V</a:t>
            </a:r>
            <a:r>
              <a:rPr lang="en-GB" altLang="en-US" sz="2000" baseline="30000"/>
              <a:t>5+</a:t>
            </a:r>
            <a:endParaRPr lang="en-GB" altLang="en-US" sz="2000"/>
          </a:p>
        </p:txBody>
      </p:sp>
      <p:sp>
        <p:nvSpPr>
          <p:cNvPr id="445461" name="Text Box 21"/>
          <p:cNvSpPr txBox="1">
            <a:spLocks noChangeArrowheads="1"/>
          </p:cNvSpPr>
          <p:nvPr/>
        </p:nvSpPr>
        <p:spPr bwMode="auto">
          <a:xfrm>
            <a:off x="5308600" y="2722563"/>
            <a:ext cx="1279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/>
              <a:t>CrO</a:t>
            </a:r>
            <a:r>
              <a:rPr lang="en-GB" altLang="en-US" sz="2400" b="1" baseline="-25000"/>
              <a:t>4</a:t>
            </a:r>
            <a:r>
              <a:rPr lang="en-GB" altLang="en-US" sz="2400" b="1" baseline="30000"/>
              <a:t>2-</a:t>
            </a:r>
            <a:endParaRPr lang="en-GB" altLang="en-US" sz="2400" b="1"/>
          </a:p>
        </p:txBody>
      </p:sp>
      <p:sp>
        <p:nvSpPr>
          <p:cNvPr id="445462" name="Text Box 22"/>
          <p:cNvSpPr txBox="1">
            <a:spLocks noChangeArrowheads="1"/>
          </p:cNvSpPr>
          <p:nvPr/>
        </p:nvSpPr>
        <p:spPr bwMode="auto">
          <a:xfrm>
            <a:off x="5511800" y="3197225"/>
            <a:ext cx="8159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Cr</a:t>
            </a:r>
            <a:r>
              <a:rPr lang="en-GB" altLang="en-US" sz="2000" baseline="30000"/>
              <a:t>6+</a:t>
            </a:r>
            <a:endParaRPr lang="en-GB" altLang="en-US" sz="2000"/>
          </a:p>
        </p:txBody>
      </p:sp>
      <p:sp>
        <p:nvSpPr>
          <p:cNvPr id="445463" name="Text Box 23"/>
          <p:cNvSpPr txBox="1">
            <a:spLocks noChangeArrowheads="1"/>
          </p:cNvSpPr>
          <p:nvPr/>
        </p:nvSpPr>
        <p:spPr bwMode="auto">
          <a:xfrm>
            <a:off x="6892925" y="2708275"/>
            <a:ext cx="1279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/>
              <a:t>MnO</a:t>
            </a:r>
            <a:r>
              <a:rPr lang="en-GB" altLang="en-US" sz="2400" b="1" baseline="-25000"/>
              <a:t>4</a:t>
            </a:r>
            <a:r>
              <a:rPr lang="en-GB" altLang="en-US" sz="2400" b="1" baseline="30000"/>
              <a:t>-</a:t>
            </a:r>
            <a:endParaRPr lang="en-GB" altLang="en-US" sz="2400" b="1"/>
          </a:p>
        </p:txBody>
      </p:sp>
      <p:sp>
        <p:nvSpPr>
          <p:cNvPr id="445464" name="Text Box 24"/>
          <p:cNvSpPr txBox="1">
            <a:spLocks noChangeArrowheads="1"/>
          </p:cNvSpPr>
          <p:nvPr/>
        </p:nvSpPr>
        <p:spPr bwMode="auto">
          <a:xfrm>
            <a:off x="7054850" y="3182938"/>
            <a:ext cx="9001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Mn</a:t>
            </a:r>
            <a:r>
              <a:rPr lang="en-GB" altLang="en-US" sz="2000" baseline="30000"/>
              <a:t>7+</a:t>
            </a:r>
            <a:endParaRPr lang="en-GB" altLang="en-US" sz="2000"/>
          </a:p>
        </p:txBody>
      </p:sp>
      <p:sp>
        <p:nvSpPr>
          <p:cNvPr id="445466" name="Line 26"/>
          <p:cNvSpPr>
            <a:spLocks noChangeShapeType="1"/>
          </p:cNvSpPr>
          <p:nvPr/>
        </p:nvSpPr>
        <p:spPr bwMode="auto">
          <a:xfrm>
            <a:off x="1906588" y="5229225"/>
            <a:ext cx="662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80000" tIns="180000" rIns="180000" bIns="180000">
            <a:spAutoFit/>
          </a:bodyPr>
          <a:lstStyle/>
          <a:p>
            <a:endParaRPr lang="en-IN"/>
          </a:p>
        </p:txBody>
      </p:sp>
      <p:sp>
        <p:nvSpPr>
          <p:cNvPr id="445467" name="Text Box 27"/>
          <p:cNvSpPr txBox="1">
            <a:spLocks noChangeArrowheads="1"/>
          </p:cNvSpPr>
          <p:nvPr/>
        </p:nvSpPr>
        <p:spPr bwMode="auto">
          <a:xfrm>
            <a:off x="3924300" y="5297488"/>
            <a:ext cx="24161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/>
              <a:t>more easily reduced</a:t>
            </a:r>
          </a:p>
        </p:txBody>
      </p:sp>
      <p:sp>
        <p:nvSpPr>
          <p:cNvPr id="445468" name="Text Box 28"/>
          <p:cNvSpPr txBox="1">
            <a:spLocks noChangeArrowheads="1"/>
          </p:cNvSpPr>
          <p:nvPr/>
        </p:nvSpPr>
        <p:spPr bwMode="auto">
          <a:xfrm>
            <a:off x="1978025" y="3844925"/>
            <a:ext cx="13462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in far UV</a:t>
            </a:r>
          </a:p>
        </p:txBody>
      </p:sp>
      <p:sp>
        <p:nvSpPr>
          <p:cNvPr id="445469" name="Text Box 29"/>
          <p:cNvSpPr txBox="1">
            <a:spLocks noChangeArrowheads="1"/>
          </p:cNvSpPr>
          <p:nvPr/>
        </p:nvSpPr>
        <p:spPr bwMode="auto">
          <a:xfrm>
            <a:off x="3425825" y="3844925"/>
            <a:ext cx="1768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~39500 cm</a:t>
            </a:r>
            <a:r>
              <a:rPr lang="en-GB" altLang="en-US" sz="2000" baseline="30000"/>
              <a:t>-1</a:t>
            </a:r>
            <a:endParaRPr lang="en-GB" altLang="en-US" sz="2000"/>
          </a:p>
        </p:txBody>
      </p:sp>
      <p:sp>
        <p:nvSpPr>
          <p:cNvPr id="445470" name="Text Box 30"/>
          <p:cNvSpPr txBox="1">
            <a:spLocks noChangeArrowheads="1"/>
          </p:cNvSpPr>
          <p:nvPr/>
        </p:nvSpPr>
        <p:spPr bwMode="auto">
          <a:xfrm>
            <a:off x="5072063" y="3844925"/>
            <a:ext cx="1768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~22200 cm</a:t>
            </a:r>
            <a:r>
              <a:rPr lang="en-GB" altLang="en-US" sz="2000" baseline="30000"/>
              <a:t>-1</a:t>
            </a:r>
            <a:endParaRPr lang="en-GB" altLang="en-US" sz="2000"/>
          </a:p>
        </p:txBody>
      </p:sp>
      <p:sp>
        <p:nvSpPr>
          <p:cNvPr id="445471" name="Text Box 31"/>
          <p:cNvSpPr txBox="1">
            <a:spLocks noChangeArrowheads="1"/>
          </p:cNvSpPr>
          <p:nvPr/>
        </p:nvSpPr>
        <p:spPr bwMode="auto">
          <a:xfrm>
            <a:off x="6810375" y="3844925"/>
            <a:ext cx="1768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/>
              <a:t>~19000 cm</a:t>
            </a:r>
            <a:r>
              <a:rPr lang="en-GB" altLang="en-US" sz="2000" baseline="30000"/>
              <a:t>-1</a:t>
            </a:r>
            <a:endParaRPr lang="en-GB" altLang="en-US" sz="2000"/>
          </a:p>
        </p:txBody>
      </p:sp>
      <p:sp>
        <p:nvSpPr>
          <p:cNvPr id="445472" name="Text Box 32"/>
          <p:cNvSpPr txBox="1">
            <a:spLocks noChangeArrowheads="1"/>
          </p:cNvSpPr>
          <p:nvPr/>
        </p:nvSpPr>
        <p:spPr bwMode="auto">
          <a:xfrm>
            <a:off x="2109788" y="4297363"/>
            <a:ext cx="1006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 b="1"/>
              <a:t>white</a:t>
            </a:r>
          </a:p>
        </p:txBody>
      </p:sp>
      <p:sp>
        <p:nvSpPr>
          <p:cNvPr id="445473" name="Text Box 33"/>
          <p:cNvSpPr txBox="1">
            <a:spLocks noChangeArrowheads="1"/>
          </p:cNvSpPr>
          <p:nvPr/>
        </p:nvSpPr>
        <p:spPr bwMode="auto">
          <a:xfrm>
            <a:off x="3708400" y="4278313"/>
            <a:ext cx="1006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 b="1"/>
              <a:t>white</a:t>
            </a:r>
          </a:p>
        </p:txBody>
      </p:sp>
      <p:sp>
        <p:nvSpPr>
          <p:cNvPr id="445474" name="Text Box 34"/>
          <p:cNvSpPr txBox="1">
            <a:spLocks noChangeArrowheads="1"/>
          </p:cNvSpPr>
          <p:nvPr/>
        </p:nvSpPr>
        <p:spPr bwMode="auto">
          <a:xfrm>
            <a:off x="5302250" y="4292600"/>
            <a:ext cx="11334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 b="1"/>
              <a:t>yellow</a:t>
            </a:r>
          </a:p>
        </p:txBody>
      </p:sp>
      <p:sp>
        <p:nvSpPr>
          <p:cNvPr id="445475" name="Text Box 35"/>
          <p:cNvSpPr txBox="1">
            <a:spLocks noChangeArrowheads="1"/>
          </p:cNvSpPr>
          <p:nvPr/>
        </p:nvSpPr>
        <p:spPr bwMode="auto">
          <a:xfrm>
            <a:off x="6886575" y="4292600"/>
            <a:ext cx="113506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000" b="1"/>
              <a:t>purple</a:t>
            </a:r>
          </a:p>
        </p:txBody>
      </p:sp>
      <p:sp>
        <p:nvSpPr>
          <p:cNvPr id="445476" name="AutoShape 36"/>
          <p:cNvSpPr>
            <a:spLocks/>
          </p:cNvSpPr>
          <p:nvPr/>
        </p:nvSpPr>
        <p:spPr bwMode="auto">
          <a:xfrm>
            <a:off x="1331913" y="2708275"/>
            <a:ext cx="71437" cy="2952750"/>
          </a:xfrm>
          <a:prstGeom prst="leftBrace">
            <a:avLst>
              <a:gd name="adj1" fmla="val 344447"/>
              <a:gd name="adj2" fmla="val 50000"/>
            </a:avLst>
          </a:prstGeom>
          <a:noFill/>
          <a:ln w="38100">
            <a:solidFill>
              <a:srgbClr val="8731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80000" tIns="180000" rIns="180000" bIns="1800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5477" name="Text Box 37"/>
          <p:cNvSpPr txBox="1">
            <a:spLocks noChangeArrowheads="1"/>
          </p:cNvSpPr>
          <p:nvPr/>
        </p:nvSpPr>
        <p:spPr bwMode="auto">
          <a:xfrm>
            <a:off x="428625" y="3746500"/>
            <a:ext cx="6651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 i="1"/>
              <a:t>d</a:t>
            </a:r>
            <a:r>
              <a:rPr lang="en-GB" altLang="en-US" sz="2400" b="1" baseline="30000"/>
              <a:t>0</a:t>
            </a:r>
            <a:endParaRPr lang="en-GB" altLang="en-US" sz="2400" b="1"/>
          </a:p>
        </p:txBody>
      </p:sp>
      <p:sp>
        <p:nvSpPr>
          <p:cNvPr id="27" name="TextBox 26"/>
          <p:cNvSpPr txBox="1"/>
          <p:nvPr/>
        </p:nvSpPr>
        <p:spPr>
          <a:xfrm>
            <a:off x="1783746" y="152400"/>
            <a:ext cx="55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Ligand to Metal Charge Transfer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3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4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4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4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4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4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4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4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4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4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4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44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4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4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4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4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4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4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45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57" grpId="0"/>
      <p:bldP spid="445458" grpId="0"/>
      <p:bldP spid="445459" grpId="0"/>
      <p:bldP spid="445460" grpId="0"/>
      <p:bldP spid="445461" grpId="0"/>
      <p:bldP spid="445462" grpId="0"/>
      <p:bldP spid="445463" grpId="0"/>
      <p:bldP spid="445464" grpId="0"/>
      <p:bldP spid="445466" grpId="0" animBg="1"/>
      <p:bldP spid="445467" grpId="0"/>
      <p:bldP spid="445468" grpId="0"/>
      <p:bldP spid="445469" grpId="0"/>
      <p:bldP spid="445470" grpId="0"/>
      <p:bldP spid="445471" grpId="0"/>
      <p:bldP spid="445472" grpId="0"/>
      <p:bldP spid="445473" grpId="0"/>
      <p:bldP spid="445474" grpId="0"/>
      <p:bldP spid="445475" grpId="0"/>
      <p:bldP spid="445476" grpId="0" animBg="1"/>
      <p:bldP spid="4454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032" y="152400"/>
            <a:ext cx="4914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Organometallic Compounds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76200" y="685800"/>
            <a:ext cx="8229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08000" indent="-508000" algn="l" rtl="0" eaLnBrk="0" fontAlgn="base" hangingPunct="0">
              <a:spcBef>
                <a:spcPct val="20000"/>
              </a:spcBef>
              <a:spcAft>
                <a:spcPct val="0"/>
              </a:spcAft>
              <a:buAutoNum type="romanUcPeriod"/>
              <a:defRPr sz="2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AutoNum type="alphaUcPeriod"/>
              <a:defRPr>
                <a:solidFill>
                  <a:srgbClr val="0000FF"/>
                </a:solidFill>
                <a:latin typeface="+mn-lt"/>
                <a:ea typeface="+mn-ea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AutoNum type="arabicParenR"/>
              <a:defRPr>
                <a:solidFill>
                  <a:srgbClr val="FF0000"/>
                </a:solidFill>
                <a:latin typeface="+mn-lt"/>
                <a:ea typeface="+mn-ea"/>
              </a:defRPr>
            </a:lvl3pPr>
            <a:lvl4pPr marL="18288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AutoNum type="alphaLcParenR"/>
              <a:defRPr>
                <a:solidFill>
                  <a:srgbClr val="800080"/>
                </a:solidFill>
                <a:latin typeface="+mn-lt"/>
                <a:ea typeface="+mn-ea"/>
              </a:defRPr>
            </a:lvl4pPr>
            <a:lvl5pPr marL="22860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AutoNum type="romanLcPeriod"/>
              <a:defRPr>
                <a:solidFill>
                  <a:srgbClr val="009900"/>
                </a:solidFill>
                <a:latin typeface="+mn-lt"/>
                <a:ea typeface="+mn-ea"/>
              </a:defRPr>
            </a:lvl5pPr>
            <a:lvl6pPr marL="2743200" indent="-457200" algn="l" rtl="0" fontAlgn="base">
              <a:spcBef>
                <a:spcPct val="20000"/>
              </a:spcBef>
              <a:spcAft>
                <a:spcPct val="0"/>
              </a:spcAft>
              <a:buAutoNum type="romanLcPeriod"/>
              <a:defRPr>
                <a:solidFill>
                  <a:srgbClr val="009900"/>
                </a:solidFill>
                <a:latin typeface="+mn-lt"/>
                <a:ea typeface="+mn-ea"/>
              </a:defRPr>
            </a:lvl6pPr>
            <a:lvl7pPr marL="3200400" indent="-457200" algn="l" rtl="0" fontAlgn="base">
              <a:spcBef>
                <a:spcPct val="20000"/>
              </a:spcBef>
              <a:spcAft>
                <a:spcPct val="0"/>
              </a:spcAft>
              <a:buAutoNum type="romanLcPeriod"/>
              <a:defRPr>
                <a:solidFill>
                  <a:srgbClr val="009900"/>
                </a:solidFill>
                <a:latin typeface="+mn-lt"/>
                <a:ea typeface="+mn-ea"/>
              </a:defRPr>
            </a:lvl7pPr>
            <a:lvl8pPr marL="3657600" indent="-457200" algn="l" rtl="0" fontAlgn="base">
              <a:spcBef>
                <a:spcPct val="20000"/>
              </a:spcBef>
              <a:spcAft>
                <a:spcPct val="0"/>
              </a:spcAft>
              <a:buAutoNum type="romanLcPeriod"/>
              <a:defRPr>
                <a:solidFill>
                  <a:srgbClr val="009900"/>
                </a:solidFill>
                <a:latin typeface="+mn-lt"/>
                <a:ea typeface="+mn-ea"/>
              </a:defRPr>
            </a:lvl8pPr>
            <a:lvl9pPr marL="4114800" indent="-457200" algn="l" rtl="0" fontAlgn="base">
              <a:spcBef>
                <a:spcPct val="20000"/>
              </a:spcBef>
              <a:spcAft>
                <a:spcPct val="0"/>
              </a:spcAft>
              <a:buAutoNum type="romanLcPeriod"/>
              <a:defRPr>
                <a:solidFill>
                  <a:srgbClr val="009900"/>
                </a:solidFill>
                <a:latin typeface="+mn-lt"/>
                <a:ea typeface="+mn-ea"/>
              </a:defRPr>
            </a:lvl9pPr>
          </a:lstStyle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ＭＳ Ｐゴシック"/>
              </a:rPr>
              <a:t>An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ＭＳ Ｐゴシック"/>
              </a:rPr>
              <a:t>Organometallic Complex contains at least one M—C bond</a:t>
            </a:r>
          </a:p>
          <a:p>
            <a:pPr marL="1371600" marR="0" lvl="2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Includes ligands: CO, NO, N</a:t>
            </a:r>
            <a:r>
              <a:rPr kumimoji="0" lang="en-US" altLang="en-US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2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, PR</a:t>
            </a:r>
            <a:r>
              <a:rPr kumimoji="0" lang="en-US" altLang="en-US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3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, H</a:t>
            </a:r>
            <a:r>
              <a:rPr kumimoji="0" lang="en-US" altLang="en-US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2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 </a:t>
            </a:r>
          </a:p>
          <a:p>
            <a:pPr marL="1371600" marR="0" lvl="2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Both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/>
              </a:rPr>
              <a:t>s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 and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/>
              </a:rPr>
              <a:t>p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 bonding between M and C occur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Ｐゴシック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ＭＳ Ｐゴシック"/>
              </a:rPr>
              <a:t>History</a:t>
            </a:r>
          </a:p>
          <a:p>
            <a:pPr marL="1371600" marR="0" lvl="2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Zeise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’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s Salt synthesized in 1827 = K[Pt(C</a:t>
            </a:r>
            <a:r>
              <a:rPr kumimoji="0" lang="en-US" altLang="ja-JP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2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H</a:t>
            </a:r>
            <a:r>
              <a:rPr kumimoji="0" lang="en-US" altLang="ja-JP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4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)Cl</a:t>
            </a:r>
            <a:r>
              <a:rPr kumimoji="0" lang="en-US" altLang="ja-JP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3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</a:rPr>
              <a:t>] 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  <a:cs typeface="Times New Roman" pitchFamily="18" charset="0"/>
              </a:rPr>
              <a:t>• H</a:t>
            </a:r>
            <a:r>
              <a:rPr kumimoji="0" lang="en-US" altLang="ja-JP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  <a:cs typeface="Times New Roman" pitchFamily="18" charset="0"/>
              </a:rPr>
              <a:t>2</a:t>
            </a: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/>
                <a:cs typeface="Times New Roman" pitchFamily="18" charset="0"/>
              </a:rPr>
              <a:t>O</a:t>
            </a:r>
          </a:p>
          <a:p>
            <a:pPr marL="1828800" marR="0" lvl="3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Confirmed to have H</a:t>
            </a:r>
            <a:r>
              <a:rPr kumimoji="0" lang="en-US" altLang="en-US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2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C=CH</a:t>
            </a:r>
            <a:r>
              <a:rPr kumimoji="0" lang="en-US" altLang="en-US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2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 as a ligand in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ea typeface="ＭＳ Ｐゴシック"/>
              </a:rPr>
              <a:t>1868</a:t>
            </a:r>
            <a:endParaRPr kumimoji="0" lang="en-US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800080"/>
              </a:solidFill>
              <a:effectLst/>
              <a:uLnTx/>
              <a:uFillTx/>
              <a:ea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428998"/>
            <a:ext cx="5943600" cy="325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124893" y="3809665"/>
            <a:ext cx="40386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rgbClr val="B533BF"/>
                </a:solidFill>
              </a:rPr>
              <a:t>Timeline: </a:t>
            </a:r>
          </a:p>
          <a:p>
            <a:r>
              <a:rPr lang="en-IN" sz="1700" b="1" dirty="0" smtClean="0">
                <a:solidFill>
                  <a:srgbClr val="B533BF"/>
                </a:solidFill>
              </a:rPr>
              <a:t>1827</a:t>
            </a:r>
            <a:r>
              <a:rPr lang="en-IN" sz="1700" b="1" dirty="0">
                <a:solidFill>
                  <a:srgbClr val="B533BF"/>
                </a:solidFill>
              </a:rPr>
              <a:t>: Friction match: John Walker</a:t>
            </a:r>
          </a:p>
          <a:p>
            <a:r>
              <a:rPr lang="en-IN" sz="1700" b="1" dirty="0" smtClean="0">
                <a:solidFill>
                  <a:srgbClr val="B533BF"/>
                </a:solidFill>
              </a:rPr>
              <a:t>1827</a:t>
            </a:r>
            <a:r>
              <a:rPr lang="en-IN" sz="1700" b="1" dirty="0">
                <a:solidFill>
                  <a:srgbClr val="B533BF"/>
                </a:solidFill>
              </a:rPr>
              <a:t>: Fountain-pen : </a:t>
            </a:r>
            <a:r>
              <a:rPr lang="en-IN" sz="1700" b="1" dirty="0" err="1">
                <a:solidFill>
                  <a:srgbClr val="B533BF"/>
                </a:solidFill>
              </a:rPr>
              <a:t>Petrache</a:t>
            </a:r>
            <a:r>
              <a:rPr lang="en-IN" sz="1700" b="1" dirty="0">
                <a:solidFill>
                  <a:srgbClr val="B533BF"/>
                </a:solidFill>
              </a:rPr>
              <a:t> </a:t>
            </a:r>
            <a:r>
              <a:rPr lang="en-IN" sz="1700" b="1" dirty="0" err="1">
                <a:solidFill>
                  <a:srgbClr val="B533BF"/>
                </a:solidFill>
              </a:rPr>
              <a:t>Poenaru</a:t>
            </a:r>
            <a:endParaRPr lang="en-IN" sz="1700" b="1" dirty="0">
              <a:solidFill>
                <a:srgbClr val="B533BF"/>
              </a:solidFill>
            </a:endParaRPr>
          </a:p>
          <a:p>
            <a:r>
              <a:rPr lang="en-IN" sz="1700" b="1" dirty="0" smtClean="0">
                <a:solidFill>
                  <a:srgbClr val="B533BF"/>
                </a:solidFill>
              </a:rPr>
              <a:t>1827</a:t>
            </a:r>
            <a:r>
              <a:rPr lang="en-IN" sz="1700" b="1" dirty="0">
                <a:solidFill>
                  <a:srgbClr val="B533BF"/>
                </a:solidFill>
              </a:rPr>
              <a:t> - Georg Ohm: Ohm's law (Electricity)</a:t>
            </a:r>
          </a:p>
          <a:p>
            <a:r>
              <a:rPr lang="en-IN" sz="1700" b="1" dirty="0" smtClean="0">
                <a:solidFill>
                  <a:srgbClr val="B533BF"/>
                </a:solidFill>
              </a:rPr>
              <a:t>1827</a:t>
            </a:r>
            <a:r>
              <a:rPr lang="en-IN" sz="1700" b="1" dirty="0">
                <a:solidFill>
                  <a:srgbClr val="B533BF"/>
                </a:solidFill>
              </a:rPr>
              <a:t> - </a:t>
            </a:r>
            <a:r>
              <a:rPr lang="en-IN" sz="1700" b="1" dirty="0" err="1">
                <a:solidFill>
                  <a:srgbClr val="B533BF"/>
                </a:solidFill>
              </a:rPr>
              <a:t>Amedeo</a:t>
            </a:r>
            <a:r>
              <a:rPr lang="en-IN" sz="1700" b="1" dirty="0">
                <a:solidFill>
                  <a:srgbClr val="B533BF"/>
                </a:solidFill>
              </a:rPr>
              <a:t> Avogadro: Avogadro's law (Gas laws)</a:t>
            </a:r>
          </a:p>
          <a:p>
            <a:r>
              <a:rPr lang="en-IN" sz="1700" b="1" dirty="0" smtClean="0">
                <a:solidFill>
                  <a:srgbClr val="B533BF"/>
                </a:solidFill>
              </a:rPr>
              <a:t>1828</a:t>
            </a:r>
            <a:r>
              <a:rPr lang="en-IN" sz="1700" b="1" dirty="0">
                <a:solidFill>
                  <a:srgbClr val="B533BF"/>
                </a:solidFill>
              </a:rPr>
              <a:t> - Friedrich </a:t>
            </a:r>
            <a:r>
              <a:rPr lang="en-IN" sz="1700" b="1" dirty="0" err="1">
                <a:solidFill>
                  <a:srgbClr val="B533BF"/>
                </a:solidFill>
              </a:rPr>
              <a:t>Wöhler</a:t>
            </a:r>
            <a:r>
              <a:rPr lang="en-IN" sz="1700" b="1" dirty="0">
                <a:solidFill>
                  <a:srgbClr val="B533BF"/>
                </a:solidFill>
              </a:rPr>
              <a:t> synthesized urea, destroying vitalism</a:t>
            </a:r>
          </a:p>
          <a:p>
            <a:r>
              <a:rPr lang="en-IN" sz="1700" b="1" dirty="0" smtClean="0">
                <a:solidFill>
                  <a:srgbClr val="B533BF"/>
                </a:solidFill>
              </a:rPr>
              <a:t>1829</a:t>
            </a:r>
            <a:r>
              <a:rPr lang="en-IN" sz="1700" b="1" dirty="0">
                <a:solidFill>
                  <a:srgbClr val="B533BF"/>
                </a:solidFill>
              </a:rPr>
              <a:t>: Steam locomotive: George Stephenson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48693" y="3733800"/>
            <a:ext cx="3942907" cy="28373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" y="3810000"/>
            <a:ext cx="4934271" cy="2701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6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032" y="152400"/>
            <a:ext cx="4914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Organometallic Compounds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382551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B533BF"/>
                </a:solidFill>
              </a:rPr>
              <a:t>Ni(CO)</a:t>
            </a:r>
            <a:r>
              <a:rPr lang="en-IN" sz="2000" b="1" baseline="-25000" dirty="0">
                <a:solidFill>
                  <a:srgbClr val="B533BF"/>
                </a:solidFill>
              </a:rPr>
              <a:t>4</a:t>
            </a:r>
            <a:r>
              <a:rPr lang="en-IN" sz="2000" b="1" dirty="0">
                <a:solidFill>
                  <a:srgbClr val="B533BF"/>
                </a:solidFill>
              </a:rPr>
              <a:t> synthesized in 1890 (Ludwig </a:t>
            </a:r>
            <a:r>
              <a:rPr lang="en-IN" sz="2000" b="1" dirty="0" err="1">
                <a:solidFill>
                  <a:srgbClr val="B533BF"/>
                </a:solidFill>
              </a:rPr>
              <a:t>Mond</a:t>
            </a:r>
            <a:r>
              <a:rPr lang="en-IN" sz="2000" b="1" dirty="0">
                <a:solidFill>
                  <a:srgbClr val="B533BF"/>
                </a:solidFill>
              </a:rPr>
              <a:t> of Brunner </a:t>
            </a:r>
            <a:r>
              <a:rPr lang="en-IN" sz="2000" b="1" dirty="0" err="1">
                <a:solidFill>
                  <a:srgbClr val="B533BF"/>
                </a:solidFill>
              </a:rPr>
              <a:t>Mond</a:t>
            </a:r>
            <a:r>
              <a:rPr lang="en-IN" sz="2000" b="1" dirty="0">
                <a:solidFill>
                  <a:srgbClr val="B533BF"/>
                </a:solidFill>
              </a:rPr>
              <a:t> &amp; Co</a:t>
            </a:r>
            <a:r>
              <a:rPr lang="en-IN" sz="2000" b="1" dirty="0" smtClean="0">
                <a:solidFill>
                  <a:srgbClr val="B533BF"/>
                </a:solidFill>
              </a:rPr>
              <a:t>.)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 smtClean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 smtClean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 smtClean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B533BF"/>
                </a:solidFill>
              </a:rPr>
              <a:t>1893: </a:t>
            </a:r>
            <a:r>
              <a:rPr lang="en-IN" sz="2000" b="1" dirty="0">
                <a:solidFill>
                  <a:srgbClr val="B533BF"/>
                </a:solidFill>
              </a:rPr>
              <a:t>Alfred Werner develops the modern ideas of coordination </a:t>
            </a:r>
            <a:r>
              <a:rPr lang="en-IN" sz="2000" b="1" dirty="0" smtClean="0">
                <a:solidFill>
                  <a:srgbClr val="B533BF"/>
                </a:solidFill>
              </a:rPr>
              <a:t>chemistry</a:t>
            </a:r>
            <a:endParaRPr lang="en-IN" sz="2000" b="1" dirty="0">
              <a:solidFill>
                <a:srgbClr val="B533BF"/>
              </a:solidFill>
            </a:endParaRPr>
          </a:p>
          <a:p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B533BF"/>
                </a:solidFill>
              </a:rPr>
              <a:t>Grignard Reagents (</a:t>
            </a:r>
            <a:r>
              <a:rPr lang="en-IN" sz="2000" b="1" dirty="0" err="1">
                <a:solidFill>
                  <a:srgbClr val="B533BF"/>
                </a:solidFill>
              </a:rPr>
              <a:t>XMgR</a:t>
            </a:r>
            <a:r>
              <a:rPr lang="en-IN" sz="2000" b="1" dirty="0">
                <a:solidFill>
                  <a:srgbClr val="B533BF"/>
                </a:solidFill>
              </a:rPr>
              <a:t>) synthesized about </a:t>
            </a:r>
            <a:r>
              <a:rPr lang="en-IN" sz="2000" b="1" dirty="0" smtClean="0">
                <a:solidFill>
                  <a:srgbClr val="B533BF"/>
                </a:solidFill>
              </a:rPr>
              <a:t>1900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 smtClean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B533BF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70C0"/>
                </a:solidFill>
              </a:rPr>
              <a:t>Accidentally produced while trying to make other compounds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70C0"/>
                </a:solidFill>
              </a:rPr>
              <a:t>Utility to organic synthesis recognized early on</a:t>
            </a:r>
          </a:p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752600"/>
            <a:ext cx="6556375" cy="163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561870"/>
              </p:ext>
            </p:extLst>
          </p:nvPr>
        </p:nvGraphicFramePr>
        <p:xfrm>
          <a:off x="2026444" y="4572000"/>
          <a:ext cx="5091113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CS ChemDraw Drawing" r:id="rId4" imgW="4608219" imgH="802766" progId="ChemDraw.Document.6.0">
                  <p:embed/>
                </p:oleObj>
              </mc:Choice>
              <mc:Fallback>
                <p:oleObj name="CS ChemDraw Drawing" r:id="rId4" imgW="4608219" imgH="80276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444" y="4572000"/>
                        <a:ext cx="5091113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35" y="3810000"/>
            <a:ext cx="671929" cy="67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81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032" y="152400"/>
            <a:ext cx="4914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Organometallic Compounds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066801"/>
            <a:ext cx="4836042" cy="114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B533BF"/>
                </a:solidFill>
              </a:rPr>
              <a:t>Ferrocene </a:t>
            </a:r>
            <a:r>
              <a:rPr lang="en-US" altLang="en-US" sz="2000" b="1" dirty="0" smtClean="0">
                <a:solidFill>
                  <a:srgbClr val="B533BF"/>
                </a:solidFill>
              </a:rPr>
              <a:t>synthesized in 1951 </a:t>
            </a:r>
            <a:endParaRPr lang="en-US" altLang="en-US" sz="2000" b="1" dirty="0" smtClean="0">
              <a:solidFill>
                <a:srgbClr val="B533BF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1600" b="1" dirty="0" err="1" smtClean="0">
                <a:solidFill>
                  <a:srgbClr val="B533BF"/>
                </a:solidFill>
              </a:rPr>
              <a:t>Keally</a:t>
            </a:r>
            <a:r>
              <a:rPr lang="en-GB" altLang="en-US" sz="1600" b="1" dirty="0">
                <a:solidFill>
                  <a:srgbClr val="B533BF"/>
                </a:solidFill>
              </a:rPr>
              <a:t>, </a:t>
            </a:r>
            <a:r>
              <a:rPr lang="en-GB" altLang="en-US" sz="1600" b="1" dirty="0" err="1">
                <a:solidFill>
                  <a:srgbClr val="B533BF"/>
                </a:solidFill>
              </a:rPr>
              <a:t>Pauson</a:t>
            </a:r>
            <a:r>
              <a:rPr lang="en-GB" altLang="en-US" sz="1600" b="1" dirty="0">
                <a:solidFill>
                  <a:srgbClr val="B533BF"/>
                </a:solidFill>
              </a:rPr>
              <a:t>, and Miller report the </a:t>
            </a:r>
            <a:r>
              <a:rPr lang="en-GB" altLang="en-US" sz="1600" b="1" dirty="0" smtClean="0">
                <a:solidFill>
                  <a:srgbClr val="B533BF"/>
                </a:solidFill>
              </a:rPr>
              <a:t>synthesis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n-US" sz="1600" b="1" dirty="0" smtClean="0">
                <a:solidFill>
                  <a:srgbClr val="B533BF"/>
                </a:solidFill>
              </a:rPr>
              <a:t>Wilkinson </a:t>
            </a:r>
            <a:r>
              <a:rPr lang="en-GB" altLang="en-US" sz="1600" b="1" dirty="0">
                <a:solidFill>
                  <a:srgbClr val="B533BF"/>
                </a:solidFill>
              </a:rPr>
              <a:t>and Woodward report the correct structure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GB" altLang="en-US" sz="1800" dirty="0"/>
          </a:p>
        </p:txBody>
      </p:sp>
      <p:pic>
        <p:nvPicPr>
          <p:cNvPr id="1843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2" y="648578"/>
            <a:ext cx="2397650" cy="23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2" y="965775"/>
            <a:ext cx="1047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" y="2438400"/>
            <a:ext cx="47529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52400" y="2286000"/>
            <a:ext cx="5105392" cy="1981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14043" y="4913293"/>
            <a:ext cx="7315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i="1" dirty="0" smtClean="0">
                <a:solidFill>
                  <a:srgbClr val="B533BF"/>
                </a:solidFill>
              </a:rPr>
              <a:t>Modern Organometallic Chemistry Begins After </a:t>
            </a:r>
          </a:p>
          <a:p>
            <a:pPr algn="ctr"/>
            <a:r>
              <a:rPr lang="en-IN" sz="2800" b="1" i="1" dirty="0" smtClean="0">
                <a:solidFill>
                  <a:srgbClr val="B533BF"/>
                </a:solidFill>
              </a:rPr>
              <a:t>this Discovery</a:t>
            </a:r>
            <a:endParaRPr lang="en-IN" sz="2800" b="1" i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18093</TotalTime>
  <Words>1962</Words>
  <Application>Microsoft Office PowerPoint</Application>
  <PresentationFormat>On-screen Show (4:3)</PresentationFormat>
  <Paragraphs>333</Paragraphs>
  <Slides>33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Dr. Anand Singh</cp:lastModifiedBy>
  <cp:revision>399</cp:revision>
  <dcterms:created xsi:type="dcterms:W3CDTF">2006-08-16T00:00:00Z</dcterms:created>
  <dcterms:modified xsi:type="dcterms:W3CDTF">2018-03-20T20:08:51Z</dcterms:modified>
</cp:coreProperties>
</file>